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notesMasterIdLst>
    <p:notesMasterId r:id="rId24"/>
  </p:notesMasterIdLst>
  <p:sldIdLst>
    <p:sldId id="272" r:id="rId2"/>
    <p:sldId id="273" r:id="rId3"/>
    <p:sldId id="274" r:id="rId4"/>
    <p:sldId id="275" r:id="rId5"/>
    <p:sldId id="276" r:id="rId6"/>
    <p:sldId id="294" r:id="rId7"/>
    <p:sldId id="277" r:id="rId8"/>
    <p:sldId id="278" r:id="rId9"/>
    <p:sldId id="279" r:id="rId10"/>
    <p:sldId id="280" r:id="rId11"/>
    <p:sldId id="291" r:id="rId12"/>
    <p:sldId id="282" r:id="rId13"/>
    <p:sldId id="283" r:id="rId14"/>
    <p:sldId id="284" r:id="rId15"/>
    <p:sldId id="285" r:id="rId16"/>
    <p:sldId id="297" r:id="rId17"/>
    <p:sldId id="286" r:id="rId18"/>
    <p:sldId id="288" r:id="rId19"/>
    <p:sldId id="293" r:id="rId20"/>
    <p:sldId id="303" r:id="rId21"/>
    <p:sldId id="287" r:id="rId22"/>
    <p:sldId id="305" r:id="rId23"/>
  </p:sldIdLst>
  <p:sldSz cx="9144000" cy="6858000" type="screen4x3"/>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5pPr>
    <a:lvl6pPr marL="2286000" algn="l" defTabSz="457200" rtl="0" eaLnBrk="1" latinLnBrk="0" hangingPunct="1">
      <a:defRPr kern="1200">
        <a:solidFill>
          <a:schemeClr val="tx1"/>
        </a:solidFill>
        <a:latin typeface="Calibri" charset="0"/>
        <a:ea typeface="ＭＳ Ｐゴシック" charset="0"/>
        <a:cs typeface="ＭＳ Ｐゴシック" charset="0"/>
      </a:defRPr>
    </a:lvl6pPr>
    <a:lvl7pPr marL="2743200" algn="l" defTabSz="457200" rtl="0" eaLnBrk="1" latinLnBrk="0" hangingPunct="1">
      <a:defRPr kern="1200">
        <a:solidFill>
          <a:schemeClr val="tx1"/>
        </a:solidFill>
        <a:latin typeface="Calibri" charset="0"/>
        <a:ea typeface="ＭＳ Ｐゴシック" charset="0"/>
        <a:cs typeface="ＭＳ Ｐゴシック" charset="0"/>
      </a:defRPr>
    </a:lvl7pPr>
    <a:lvl8pPr marL="3200400" algn="l" defTabSz="457200" rtl="0" eaLnBrk="1" latinLnBrk="0" hangingPunct="1">
      <a:defRPr kern="1200">
        <a:solidFill>
          <a:schemeClr val="tx1"/>
        </a:solidFill>
        <a:latin typeface="Calibri" charset="0"/>
        <a:ea typeface="ＭＳ Ｐゴシック" charset="0"/>
        <a:cs typeface="ＭＳ Ｐゴシック" charset="0"/>
      </a:defRPr>
    </a:lvl8pPr>
    <a:lvl9pPr marL="3657600" algn="l" defTabSz="457200" rtl="0" eaLnBrk="1" latinLnBrk="0" hangingPunct="1">
      <a:defRPr kern="1200">
        <a:solidFill>
          <a:schemeClr val="tx1"/>
        </a:solidFill>
        <a:latin typeface="Calibri"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p:restoredTop sz="89614"/>
  </p:normalViewPr>
  <p:slideViewPr>
    <p:cSldViewPr snapToGrid="0" snapToObjects="1">
      <p:cViewPr>
        <p:scale>
          <a:sx n="110" d="100"/>
          <a:sy n="110" d="100"/>
        </p:scale>
        <p:origin x="1120" y="2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jpeg>
</file>

<file path=ppt/media/image11.jpg>
</file>

<file path=ppt/media/image12.jpg>
</file>

<file path=ppt/media/image13.jpg>
</file>

<file path=ppt/media/image2.jpg>
</file>

<file path=ppt/media/image21.jpg>
</file>

<file path=ppt/media/image22.jpg>
</file>

<file path=ppt/media/image23.png>
</file>

<file path=ppt/media/image24.jpeg>
</file>

<file path=ppt/media/image3.jpg>
</file>

<file path=ppt/media/image4.pn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497E86-76BD-A444-91FA-AA791EF2C140}" type="datetimeFigureOut">
              <a:rPr lang="en-US" smtClean="0"/>
              <a:t>12/30/19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F595D2-8A46-EC45-B078-3DD3E8A6BA98}" type="slidenum">
              <a:rPr lang="en-US" smtClean="0"/>
              <a:t>‹#›</a:t>
            </a:fld>
            <a:endParaRPr lang="en-US"/>
          </a:p>
        </p:txBody>
      </p:sp>
    </p:spTree>
    <p:extLst>
      <p:ext uri="{BB962C8B-B14F-4D97-AF65-F5344CB8AC3E}">
        <p14:creationId xmlns:p14="http://schemas.microsoft.com/office/powerpoint/2010/main" val="18122044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Thank you for</a:t>
            </a:r>
            <a:r>
              <a:rPr lang="en-US" baseline="0" dirty="0" smtClean="0"/>
              <a:t> the opportunity to speak here. This talk will be about leveraging tool from data science to understand reservoir behavior during drought</a:t>
            </a:r>
            <a:endParaRPr lang="en-US" dirty="0"/>
          </a:p>
        </p:txBody>
      </p:sp>
      <p:sp>
        <p:nvSpPr>
          <p:cNvPr id="4" name="Slide Number Placeholder 3"/>
          <p:cNvSpPr>
            <a:spLocks noGrp="1"/>
          </p:cNvSpPr>
          <p:nvPr>
            <p:ph type="sldNum" sz="quarter" idx="10"/>
          </p:nvPr>
        </p:nvSpPr>
        <p:spPr/>
        <p:txBody>
          <a:bodyPr/>
          <a:lstStyle/>
          <a:p>
            <a:fld id="{F5542C04-FDB1-8847-B561-71073F3DDC45}" type="slidenum">
              <a:rPr lang="en-US" smtClean="0"/>
              <a:t>1</a:t>
            </a:fld>
            <a:endParaRPr lang="en-US" dirty="0"/>
          </a:p>
        </p:txBody>
      </p:sp>
    </p:spTree>
    <p:extLst>
      <p:ext uri="{BB962C8B-B14F-4D97-AF65-F5344CB8AC3E}">
        <p14:creationId xmlns:p14="http://schemas.microsoft.com/office/powerpoint/2010/main" val="7154235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So we apply this framework and we find that two latent variables influence the reservoirs. So you may ask, what are these latent variable? you can posit that agriculture is an important factor cause they draw water, or the sierra snow pack is the leading driver of reservoir behavior. Using our procedure you can quantify, in a rigorous manner, how much each of these variables are correlated to the latent variables. </a:t>
            </a:r>
            <a:r>
              <a:rPr lang="en-US" dirty="0" smtClean="0"/>
              <a:t>We</a:t>
            </a:r>
            <a:r>
              <a:rPr lang="en-US" baseline="0" dirty="0" smtClean="0"/>
              <a:t> quantify the amount of correlation of physical quantities with the latent variables, and see that the Palmer severity drought index is the most important factor of the reservoir network. Palmer severity drought index is a hydrological indicator of drought that is a combination of precipitation and temperature. </a:t>
            </a:r>
            <a:endParaRPr lang="en-US" dirty="0"/>
          </a:p>
        </p:txBody>
      </p:sp>
      <p:sp>
        <p:nvSpPr>
          <p:cNvPr id="4" name="Slide Number Placeholder 3"/>
          <p:cNvSpPr>
            <a:spLocks noGrp="1"/>
          </p:cNvSpPr>
          <p:nvPr>
            <p:ph type="sldNum" sz="quarter" idx="10"/>
          </p:nvPr>
        </p:nvSpPr>
        <p:spPr/>
        <p:txBody>
          <a:bodyPr/>
          <a:lstStyle/>
          <a:p>
            <a:fld id="{F5542C04-FDB1-8847-B561-71073F3DDC45}" type="slidenum">
              <a:rPr lang="en-US" smtClean="0"/>
              <a:t>12</a:t>
            </a:fld>
            <a:endParaRPr lang="en-US" dirty="0"/>
          </a:p>
        </p:txBody>
      </p:sp>
    </p:spTree>
    <p:extLst>
      <p:ext uri="{BB962C8B-B14F-4D97-AF65-F5344CB8AC3E}">
        <p14:creationId xmlns:p14="http://schemas.microsoft.com/office/powerpoint/2010/main" val="6944835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precisely</a:t>
            </a:r>
            <a:r>
              <a:rPr lang="en-US" baseline="0" dirty="0" smtClean="0"/>
              <a:t> characterize the influence of PDSI on the statewide reservoir network. In this plot, we have drought index on the x-axis, where more negative meaning stronger drought, and probability of exhaustion on the y-axis. The blue curve is the probability that at least one reservoir goes dry, and the black is the probability that at least two reservoir goes dry. We see that in 2015, there was greater than 50% chance that at least one reservoir goes dry. We believe that this result serves as a very useful tool to make more informed policies. In particular, the nice feature of the drought index is that we typically have advanced prediction of it. So we propose the following rule of </a:t>
            </a:r>
            <a:r>
              <a:rPr lang="en-US" baseline="0" dirty="0" err="1" smtClean="0"/>
              <a:t>thum</a:t>
            </a:r>
            <a:r>
              <a:rPr lang="en-US" baseline="0" dirty="0" smtClean="0"/>
              <a:t>: </a:t>
            </a:r>
            <a:r>
              <a:rPr lang="en-US" sz="1200" b="0" i="0" kern="1200" dirty="0" smtClean="0">
                <a:solidFill>
                  <a:schemeClr val="tx1"/>
                </a:solidFill>
                <a:effectLst/>
                <a:latin typeface="+mn-lt"/>
                <a:ea typeface="+mn-ea"/>
                <a:cs typeface="+mn-cs"/>
              </a:rPr>
              <a:t>Let's say you're in a drought and you have an advanced prediction of the drought index value in two months, </a:t>
            </a:r>
            <a:r>
              <a:rPr lang="en-US" sz="1200" b="0" i="0" kern="1200" dirty="0" err="1" smtClean="0">
                <a:solidFill>
                  <a:schemeClr val="tx1"/>
                </a:solidFill>
                <a:effectLst/>
                <a:latin typeface="+mn-lt"/>
                <a:ea typeface="+mn-ea"/>
                <a:cs typeface="+mn-cs"/>
              </a:rPr>
              <a:t>ou</a:t>
            </a:r>
            <a:r>
              <a:rPr lang="en-US" sz="1200" b="0" i="0" kern="1200" dirty="0" smtClean="0">
                <a:solidFill>
                  <a:schemeClr val="tx1"/>
                </a:solidFill>
                <a:effectLst/>
                <a:latin typeface="+mn-lt"/>
                <a:ea typeface="+mn-ea"/>
                <a:cs typeface="+mn-cs"/>
              </a:rPr>
              <a:t> can look at our plot and ask, 'Okay, what is the likelihood of reservoir exhaustion if we just stick to business as usual?' And if you see that it's high, you need to get out of your routine and do something now before you get in trouble.</a:t>
            </a:r>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5542C04-FDB1-8847-B561-71073F3DDC45}" type="slidenum">
              <a:rPr lang="en-US" smtClean="0"/>
              <a:t>13</a:t>
            </a:fld>
            <a:endParaRPr lang="en-US" dirty="0"/>
          </a:p>
        </p:txBody>
      </p:sp>
    </p:spTree>
    <p:extLst>
      <p:ext uri="{BB962C8B-B14F-4D97-AF65-F5344CB8AC3E}">
        <p14:creationId xmlns:p14="http://schemas.microsoft.com/office/powerpoint/2010/main" val="13899962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5542C04-FDB1-8847-B561-71073F3DDC45}" type="slidenum">
              <a:rPr lang="en-US" smtClean="0"/>
              <a:t>15</a:t>
            </a:fld>
            <a:endParaRPr lang="en-US" dirty="0"/>
          </a:p>
        </p:txBody>
      </p:sp>
    </p:spTree>
    <p:extLst>
      <p:ext uri="{BB962C8B-B14F-4D97-AF65-F5344CB8AC3E}">
        <p14:creationId xmlns:p14="http://schemas.microsoft.com/office/powerpoint/2010/main" val="16211417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5542C04-FDB1-8847-B561-71073F3DDC45}" type="slidenum">
              <a:rPr lang="en-US" smtClean="0"/>
              <a:t>17</a:t>
            </a:fld>
            <a:endParaRPr lang="en-US" dirty="0"/>
          </a:p>
        </p:txBody>
      </p:sp>
    </p:spTree>
    <p:extLst>
      <p:ext uri="{BB962C8B-B14F-4D97-AF65-F5344CB8AC3E}">
        <p14:creationId xmlns:p14="http://schemas.microsoft.com/office/powerpoint/2010/main" val="13777380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5542C04-FDB1-8847-B561-71073F3DDC45}" type="slidenum">
              <a:rPr lang="en-US" smtClean="0"/>
              <a:t>18</a:t>
            </a:fld>
            <a:endParaRPr lang="en-US" dirty="0"/>
          </a:p>
        </p:txBody>
      </p:sp>
    </p:spTree>
    <p:extLst>
      <p:ext uri="{BB962C8B-B14F-4D97-AF65-F5344CB8AC3E}">
        <p14:creationId xmlns:p14="http://schemas.microsoft.com/office/powerpoint/2010/main" val="16086398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F595D2-8A46-EC45-B078-3DD3E8A6BA98}" type="slidenum">
              <a:rPr lang="en-US" smtClean="0"/>
              <a:t>21</a:t>
            </a:fld>
            <a:endParaRPr lang="en-US"/>
          </a:p>
        </p:txBody>
      </p:sp>
    </p:spTree>
    <p:extLst>
      <p:ext uri="{BB962C8B-B14F-4D97-AF65-F5344CB8AC3E}">
        <p14:creationId xmlns:p14="http://schemas.microsoft.com/office/powerpoint/2010/main" val="10901925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where mathematics and the magic of convex optimization comes into the picture! There is a very natural optimization problem to solve to fit data to a latent variable graphical model. It is is to minimize over the space of models the error in fitting to data, subject to that model being a latent variable graphical model. The crazy thing is that under a reformulation, we can formulate it to be a convex optimization problem with a unique optimum. What that means that this problem essential boils down to minimizing a bowl shape function, where you can start at any point, and follow the gradient of the function down to the global minimum. Furthermore, we show that at the global minimum, which we are guaranteed to reach, we can precisely characterize interactions between observed variables, identify latent variables influencing the network, and the response to latent variable forcing. In summary, we have made something that seemed far fetched to be possible.</a:t>
            </a:r>
            <a:endParaRPr lang="en-US" dirty="0"/>
          </a:p>
        </p:txBody>
      </p:sp>
      <p:sp>
        <p:nvSpPr>
          <p:cNvPr id="4" name="Slide Number Placeholder 3"/>
          <p:cNvSpPr>
            <a:spLocks noGrp="1"/>
          </p:cNvSpPr>
          <p:nvPr>
            <p:ph type="sldNum" sz="quarter" idx="10"/>
          </p:nvPr>
        </p:nvSpPr>
        <p:spPr/>
        <p:txBody>
          <a:bodyPr/>
          <a:lstStyle/>
          <a:p>
            <a:fld id="{F5542C04-FDB1-8847-B561-71073F3DDC45}" type="slidenum">
              <a:rPr lang="en-US" smtClean="0"/>
              <a:t>22</a:t>
            </a:fld>
            <a:endParaRPr lang="en-US" dirty="0"/>
          </a:p>
        </p:txBody>
      </p:sp>
    </p:spTree>
    <p:extLst>
      <p:ext uri="{BB962C8B-B14F-4D97-AF65-F5344CB8AC3E}">
        <p14:creationId xmlns:p14="http://schemas.microsoft.com/office/powerpoint/2010/main" val="19583137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It wasn’t so long ago when California was in the middle of a historic drought.</a:t>
            </a:r>
            <a:r>
              <a:rPr lang="en-US" baseline="0" dirty="0" smtClean="0"/>
              <a:t> In particular, 2012-2015 was the most intense 4-year drought in the past 2000 years. The diagram to the right shows the severity of drought, where light yellow is abnormally dry and dark red is exceptional drought. </a:t>
            </a:r>
            <a:endParaRPr lang="en-US" dirty="0" smtClean="0"/>
          </a:p>
          <a:p>
            <a:endParaRPr lang="en-US" dirty="0"/>
          </a:p>
        </p:txBody>
      </p:sp>
      <p:sp>
        <p:nvSpPr>
          <p:cNvPr id="4" name="Slide Number Placeholder 3"/>
          <p:cNvSpPr>
            <a:spLocks noGrp="1"/>
          </p:cNvSpPr>
          <p:nvPr>
            <p:ph type="sldNum" sz="quarter" idx="10"/>
          </p:nvPr>
        </p:nvSpPr>
        <p:spPr/>
        <p:txBody>
          <a:bodyPr/>
          <a:lstStyle/>
          <a:p>
            <a:fld id="{F5542C04-FDB1-8847-B561-71073F3DDC45}" type="slidenum">
              <a:rPr lang="en-US" smtClean="0"/>
              <a:t>2</a:t>
            </a:fld>
            <a:endParaRPr lang="en-US" dirty="0"/>
          </a:p>
        </p:txBody>
      </p:sp>
    </p:spTree>
    <p:extLst>
      <p:ext uri="{BB962C8B-B14F-4D97-AF65-F5344CB8AC3E}">
        <p14:creationId xmlns:p14="http://schemas.microsoft.com/office/powerpoint/2010/main" val="18222377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drought exposed the vulnerability of our water resources, in particular the reservoir system. This is the time series of Shasta lake is typical of the time series we have analyzed (reservoir volumes vs time), which is available daily from state of </a:t>
            </a:r>
            <a:r>
              <a:rPr lang="en-US" baseline="0" dirty="0" err="1" smtClean="0"/>
              <a:t>california</a:t>
            </a:r>
            <a:r>
              <a:rPr lang="en-US" baseline="0" dirty="0" smtClean="0"/>
              <a:t>. You notice an annual recharge (in white) and discharge (in black) cycles but in this year 2014, there was barely any recharge cycle. And the image above is evidence where Shasta lake had 50% less water in 2014 than it did in 2011.</a:t>
            </a:r>
            <a:endParaRPr lang="en-US" dirty="0"/>
          </a:p>
        </p:txBody>
      </p:sp>
      <p:sp>
        <p:nvSpPr>
          <p:cNvPr id="4" name="Slide Number Placeholder 3"/>
          <p:cNvSpPr>
            <a:spLocks noGrp="1"/>
          </p:cNvSpPr>
          <p:nvPr>
            <p:ph type="sldNum" sz="quarter" idx="10"/>
          </p:nvPr>
        </p:nvSpPr>
        <p:spPr/>
        <p:txBody>
          <a:bodyPr/>
          <a:lstStyle/>
          <a:p>
            <a:fld id="{F5542C04-FDB1-8847-B561-71073F3DDC45}" type="slidenum">
              <a:rPr lang="en-US" smtClean="0"/>
              <a:t>3</a:t>
            </a:fld>
            <a:endParaRPr lang="en-US" dirty="0"/>
          </a:p>
        </p:txBody>
      </p:sp>
    </p:spTree>
    <p:extLst>
      <p:ext uri="{BB962C8B-B14F-4D97-AF65-F5344CB8AC3E}">
        <p14:creationId xmlns:p14="http://schemas.microsoft.com/office/powerpoint/2010/main" val="12363887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would like to understand the response</a:t>
            </a:r>
            <a:r>
              <a:rPr lang="en-US" baseline="0" dirty="0" smtClean="0"/>
              <a:t> of reservoirs to drought conditions. </a:t>
            </a:r>
            <a:r>
              <a:rPr lang="en-US" sz="1200" b="0" i="0" kern="1200" dirty="0" smtClean="0">
                <a:solidFill>
                  <a:schemeClr val="tx1"/>
                </a:solidFill>
                <a:effectLst/>
                <a:latin typeface="+mn-lt"/>
                <a:ea typeface="+mn-ea"/>
                <a:cs typeface="+mn-cs"/>
              </a:rPr>
              <a:t>The bread and butter of hydrology is using physical laws to describe water phenomena. </a:t>
            </a:r>
            <a:r>
              <a:rPr lang="en-US" baseline="0" dirty="0" smtClean="0"/>
              <a:t>This diagram shows different components of the precipitation cycle. Hydrologists model most of these components via physical laws to characterize the underlying system and predict what happens in the future. Reservoirs however are net well modelled by physical processes. </a:t>
            </a:r>
            <a:r>
              <a:rPr lang="en-US" sz="1200" b="0" i="0" kern="1200" baseline="0" dirty="0" smtClean="0">
                <a:solidFill>
                  <a:schemeClr val="tx1"/>
                </a:solidFill>
                <a:effectLst/>
                <a:latin typeface="+mn-lt"/>
                <a:ea typeface="+mn-ea"/>
                <a:cs typeface="+mn-cs"/>
              </a:rPr>
              <a:t>T</a:t>
            </a:r>
            <a:r>
              <a:rPr lang="en-US" sz="1200" b="0" i="0" kern="1200" dirty="0" smtClean="0">
                <a:solidFill>
                  <a:schemeClr val="tx1"/>
                </a:solidFill>
                <a:effectLst/>
                <a:latin typeface="+mn-lt"/>
                <a:ea typeface="+mn-ea"/>
                <a:cs typeface="+mn-cs"/>
              </a:rPr>
              <a:t>he behavior of these reservoirs is not solely determined by physical laws of the water cycle, but also by demands and what these reservoirs are being used for. The significant human component behavior of reservoirs means that physics-based modeling quickly becomes intractable in settings with large number of reservoirs</a:t>
            </a:r>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F5542C04-FDB1-8847-B561-71073F3DDC45}" type="slidenum">
              <a:rPr lang="en-US" smtClean="0"/>
              <a:t>4</a:t>
            </a:fld>
            <a:endParaRPr lang="en-US" dirty="0"/>
          </a:p>
        </p:txBody>
      </p:sp>
    </p:spTree>
    <p:extLst>
      <p:ext uri="{BB962C8B-B14F-4D97-AF65-F5344CB8AC3E}">
        <p14:creationId xmlns:p14="http://schemas.microsoft.com/office/powerpoint/2010/main" val="8751229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p:cNvSpPr>
            <a:spLocks noGrp="1" noRot="1" noChangeAspect="1" noTextEdit="1"/>
          </p:cNvSpPr>
          <p:nvPr>
            <p:ph type="sldImg"/>
          </p:nvPr>
        </p:nvSpPr>
        <p:spPr bwMode="auto">
          <a:noFill/>
          <a:ln>
            <a:solidFill>
              <a:srgbClr val="000000"/>
            </a:solidFill>
            <a:miter lim="800000"/>
            <a:headEnd/>
            <a:tailEnd/>
          </a:ln>
        </p:spPr>
      </p:sp>
      <p:sp>
        <p:nvSpPr>
          <p:cNvPr id="26626" name="Rectangle 3"/>
          <p:cNvSpPr>
            <a:spLocks noGrp="1"/>
          </p:cNvSpPr>
          <p:nvPr>
            <p:ph type="body" idx="1"/>
          </p:nvPr>
        </p:nvSpPr>
        <p:spPr bwMode="auto">
          <a:noFill/>
        </p:spPr>
        <p:txBody>
          <a:bodyPr wrap="square" numCol="1" anchor="t" anchorCtr="0" compatLnSpc="1">
            <a:prstTxWarp prst="textNoShape">
              <a:avLst/>
            </a:prstTxWarp>
          </a:bodyPr>
          <a:lstStyle/>
          <a:p>
            <a:pPr eaLnBrk="1" hangingPunct="1"/>
            <a:r>
              <a:rPr lang="en-US" dirty="0" smtClean="0"/>
              <a:t>So</a:t>
            </a:r>
            <a:r>
              <a:rPr lang="en-US" baseline="0" dirty="0" smtClean="0"/>
              <a:t> our objective is to develop statistical model of the California reservoir network based on historical observations of reservoir volumes to a) characterize factors influencing the network. With this model at hand, we then want to predict the future response of the network so that we can make more informed policies. </a:t>
            </a:r>
          </a:p>
        </p:txBody>
      </p:sp>
    </p:spTree>
    <p:extLst>
      <p:ext uri="{BB962C8B-B14F-4D97-AF65-F5344CB8AC3E}">
        <p14:creationId xmlns:p14="http://schemas.microsoft.com/office/powerpoint/2010/main" val="6810561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baseline="0" dirty="0" smtClean="0">
                <a:solidFill>
                  <a:schemeClr val="tx1"/>
                </a:solidFill>
                <a:effectLst/>
                <a:latin typeface="+mn-lt"/>
                <a:ea typeface="+mn-ea"/>
                <a:cs typeface="+mn-cs"/>
              </a:rPr>
              <a:t>We consider the network of 55 representative reservoirs shown in green dots that reside in 4 different hydrological zones. As you can imagine, there is many hydrological attributes that contribute to the behavior of reservoirs: such as elevation, </a:t>
            </a:r>
            <a:r>
              <a:rPr lang="en-US" sz="1200" b="0" i="0" kern="1200" baseline="0" dirty="0" err="1" smtClean="0">
                <a:solidFill>
                  <a:schemeClr val="tx1"/>
                </a:solidFill>
                <a:effectLst/>
                <a:latin typeface="+mn-lt"/>
                <a:ea typeface="+mn-ea"/>
                <a:cs typeface="+mn-cs"/>
              </a:rPr>
              <a:t>draignage</a:t>
            </a:r>
            <a:r>
              <a:rPr lang="en-US" sz="1200" b="0" i="0" kern="1200" baseline="0" dirty="0" smtClean="0">
                <a:solidFill>
                  <a:schemeClr val="tx1"/>
                </a:solidFill>
                <a:effectLst/>
                <a:latin typeface="+mn-lt"/>
                <a:ea typeface="+mn-ea"/>
                <a:cs typeface="+mn-cs"/>
              </a:rPr>
              <a:t> area and spatial location. this is a highly interconnected network with lots of dependencies between reservoir. Further,</a:t>
            </a:r>
          </a:p>
          <a:p>
            <a:r>
              <a:rPr lang="en-US" sz="1200" b="0" i="0" kern="1200" baseline="0" dirty="0" smtClean="0">
                <a:solidFill>
                  <a:schemeClr val="tx1"/>
                </a:solidFill>
                <a:effectLst/>
                <a:latin typeface="+mn-lt"/>
                <a:ea typeface="+mn-ea"/>
                <a:cs typeface="+mn-cs"/>
              </a:rPr>
              <a:t>So we want our model to respect the hydrological attributes of the network, be concise and interpretable, and be efficiently computable. </a:t>
            </a:r>
            <a:endParaRPr lang="en-US" dirty="0"/>
          </a:p>
        </p:txBody>
      </p:sp>
      <p:sp>
        <p:nvSpPr>
          <p:cNvPr id="4" name="Slide Number Placeholder 3"/>
          <p:cNvSpPr>
            <a:spLocks noGrp="1"/>
          </p:cNvSpPr>
          <p:nvPr>
            <p:ph type="sldNum" sz="quarter" idx="10"/>
          </p:nvPr>
        </p:nvSpPr>
        <p:spPr/>
        <p:txBody>
          <a:bodyPr/>
          <a:lstStyle/>
          <a:p>
            <a:fld id="{F5542C04-FDB1-8847-B561-71073F3DDC45}" type="slidenum">
              <a:rPr lang="en-US" smtClean="0"/>
              <a:t>6</a:t>
            </a:fld>
            <a:endParaRPr lang="en-US" dirty="0"/>
          </a:p>
        </p:txBody>
      </p:sp>
    </p:spTree>
    <p:extLst>
      <p:ext uri="{BB962C8B-B14F-4D97-AF65-F5344CB8AC3E}">
        <p14:creationId xmlns:p14="http://schemas.microsoft.com/office/powerpoint/2010/main" val="9285297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natural</a:t>
            </a:r>
            <a:r>
              <a:rPr lang="en-US" baseline="0" dirty="0" smtClean="0"/>
              <a:t> </a:t>
            </a:r>
            <a:r>
              <a:rPr lang="en-US" baseline="0" dirty="0" err="1" smtClean="0"/>
              <a:t>modelling</a:t>
            </a:r>
            <a:r>
              <a:rPr lang="en-US" baseline="0" dirty="0" smtClean="0"/>
              <a:t> framework is a big linear regression model where we predict one reservoir volume based on a linear combination of the other reservoirs.  This problem is easy to solve and you can evaluate the performance with a metric called the coefficient of determination – otherwise as R^2- that represents the percentage of variation for a reservoir volume that can be explained by the model. R^2 = 1 means that the model perfectly fits the data, and R^2 &lt; 0 means that the model does a very poor job. The figure in the right shows the R^2 values for the collection of reservoirs we are considering. Notice for most of them </a:t>
            </a:r>
            <a:r>
              <a:rPr lang="en-US" baseline="0" dirty="0" err="1" smtClean="0"/>
              <a:t>ithe</a:t>
            </a:r>
            <a:r>
              <a:rPr lang="en-US" baseline="0" dirty="0" smtClean="0"/>
              <a:t> model is very poor with very few above 0.5. </a:t>
            </a:r>
          </a:p>
          <a:p>
            <a:r>
              <a:rPr lang="en-US" baseline="0" dirty="0" smtClean="0"/>
              <a:t>The reason is that there are simply too many parameters. N reservoirs and thus N^2 free parameters and there is just not enough data.</a:t>
            </a:r>
          </a:p>
          <a:p>
            <a:endParaRPr lang="en-US" dirty="0"/>
          </a:p>
        </p:txBody>
      </p:sp>
      <p:sp>
        <p:nvSpPr>
          <p:cNvPr id="4" name="Slide Number Placeholder 3"/>
          <p:cNvSpPr>
            <a:spLocks noGrp="1"/>
          </p:cNvSpPr>
          <p:nvPr>
            <p:ph type="sldNum" sz="quarter" idx="10"/>
          </p:nvPr>
        </p:nvSpPr>
        <p:spPr/>
        <p:txBody>
          <a:bodyPr/>
          <a:lstStyle/>
          <a:p>
            <a:fld id="{F5542C04-FDB1-8847-B561-71073F3DDC45}" type="slidenum">
              <a:rPr lang="en-US" smtClean="0"/>
              <a:t>7</a:t>
            </a:fld>
            <a:endParaRPr lang="en-US" dirty="0"/>
          </a:p>
        </p:txBody>
      </p:sp>
    </p:spTree>
    <p:extLst>
      <p:ext uri="{BB962C8B-B14F-4D97-AF65-F5344CB8AC3E}">
        <p14:creationId xmlns:p14="http://schemas.microsoft.com/office/powerpoint/2010/main" val="16981333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Since we are scientists,</a:t>
            </a:r>
            <a:r>
              <a:rPr lang="en-US" sz="1200" b="0" i="0" u="none" strike="noStrike" kern="1200" baseline="0" dirty="0" smtClean="0">
                <a:solidFill>
                  <a:schemeClr val="tx1"/>
                </a:solidFill>
                <a:effectLst/>
                <a:latin typeface="+mn-lt"/>
                <a:ea typeface="+mn-ea"/>
                <a:cs typeface="+mn-cs"/>
              </a:rPr>
              <a:t> we aspire to ideal models. </a:t>
            </a:r>
            <a:r>
              <a:rPr lang="en-US" sz="1200" b="0" i="0" u="none" strike="noStrike" kern="1200" dirty="0" smtClean="0">
                <a:solidFill>
                  <a:schemeClr val="tx1"/>
                </a:solidFill>
                <a:effectLst/>
                <a:latin typeface="+mn-lt"/>
                <a:ea typeface="+mn-ea"/>
                <a:cs typeface="+mn-cs"/>
              </a:rPr>
              <a:t>I’m going to describe the</a:t>
            </a:r>
            <a:r>
              <a:rPr lang="en-US" sz="1200" b="0" i="0" u="none" strike="noStrike" kern="1200" baseline="0" dirty="0" smtClean="0">
                <a:solidFill>
                  <a:schemeClr val="tx1"/>
                </a:solidFill>
                <a:effectLst/>
                <a:latin typeface="+mn-lt"/>
                <a:ea typeface="+mn-ea"/>
                <a:cs typeface="+mn-cs"/>
              </a:rPr>
              <a:t> ideal model for the reservoir network. Consider a toy example of this model over 8 reservoirs that is represented by green nodes in this graph. They are categorized according to their respective hydrological zone which is shown </a:t>
            </a:r>
            <a:r>
              <a:rPr lang="en-US" sz="1200" b="0" i="0" u="none" strike="noStrike" kern="1200" baseline="0" dirty="0" err="1" smtClean="0">
                <a:solidFill>
                  <a:schemeClr val="tx1"/>
                </a:solidFill>
                <a:effectLst/>
                <a:latin typeface="+mn-lt"/>
                <a:ea typeface="+mn-ea"/>
                <a:cs typeface="+mn-cs"/>
              </a:rPr>
              <a:t>sthe</a:t>
            </a:r>
            <a:r>
              <a:rPr lang="en-US" sz="1200" b="0" i="0" u="none" strike="noStrike" kern="1200" baseline="0" dirty="0" smtClean="0">
                <a:solidFill>
                  <a:schemeClr val="tx1"/>
                </a:solidFill>
                <a:effectLst/>
                <a:latin typeface="+mn-lt"/>
                <a:ea typeface="+mn-ea"/>
                <a:cs typeface="+mn-cs"/>
              </a:rPr>
              <a:t> gray ovals. Since the reservoir network is interconnected, we denote these interactions with blue edges in the graph. To have a simple and interpretable model, we want a sparse graph, with small number of interactions. where we want most of the interactions to happen with reservoirs in the same hydrological zone</a:t>
            </a:r>
          </a:p>
          <a:p>
            <a:endParaRPr lang="en-US" sz="1200" b="0" i="0" u="none" strike="noStrike"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i="0" u="none" strike="noStrike" kern="1200" baseline="0" dirty="0" smtClean="0">
                <a:solidFill>
                  <a:schemeClr val="tx1"/>
                </a:solidFill>
                <a:effectLst/>
                <a:latin typeface="+mn-lt"/>
                <a:ea typeface="+mn-ea"/>
                <a:cs typeface="+mn-cs"/>
              </a:rPr>
              <a:t>Now, there are external factors influencing the network (such as rain, snowpack, policies) but the number of explanatory variables and their influence is unknown. We denote these as latent variables: they summarize all the information of explanatory variables influencing the network. So our crazy idea is :  given a network, we want to identify the effect of these latent variables (these </a:t>
            </a:r>
            <a:r>
              <a:rPr lang="en-US" sz="1200" b="0" i="0" u="none" strike="noStrike" kern="1200" baseline="0" dirty="0" err="1" smtClean="0">
                <a:solidFill>
                  <a:schemeClr val="tx1"/>
                </a:solidFill>
                <a:effectLst/>
                <a:latin typeface="+mn-lt"/>
                <a:ea typeface="+mn-ea"/>
                <a:cs typeface="+mn-cs"/>
              </a:rPr>
              <a:t>uknown</a:t>
            </a:r>
            <a:r>
              <a:rPr lang="en-US" sz="1200" b="0" i="0" u="none" strike="noStrike" kern="1200" baseline="0" dirty="0" smtClean="0">
                <a:solidFill>
                  <a:schemeClr val="tx1"/>
                </a:solidFill>
                <a:effectLst/>
                <a:latin typeface="+mn-lt"/>
                <a:ea typeface="+mn-ea"/>
                <a:cs typeface="+mn-cs"/>
              </a:rPr>
              <a:t> things) while also characterizing sparse interactions between variables in the network. It turns out that this ideal model is attainable!</a:t>
            </a:r>
            <a:endParaRPr lang="en-US" dirty="0" smtClean="0"/>
          </a:p>
          <a:p>
            <a:r>
              <a:rPr lang="en-US" sz="1200" b="0" i="0" u="none" strike="noStrike" kern="1200" baseline="0" dirty="0" smtClean="0">
                <a:solidFill>
                  <a:schemeClr val="tx1"/>
                </a:solidFill>
                <a:effectLst/>
                <a:latin typeface="+mn-lt"/>
                <a:ea typeface="+mn-ea"/>
                <a:cs typeface="+mn-cs"/>
              </a:rPr>
              <a:t>ese </a:t>
            </a:r>
            <a:endParaRPr lang="en-US" dirty="0"/>
          </a:p>
        </p:txBody>
      </p:sp>
      <p:sp>
        <p:nvSpPr>
          <p:cNvPr id="4" name="Slide Number Placeholder 3"/>
          <p:cNvSpPr>
            <a:spLocks noGrp="1"/>
          </p:cNvSpPr>
          <p:nvPr>
            <p:ph type="sldNum" sz="quarter" idx="10"/>
          </p:nvPr>
        </p:nvSpPr>
        <p:spPr/>
        <p:txBody>
          <a:bodyPr/>
          <a:lstStyle/>
          <a:p>
            <a:fld id="{F5542C04-FDB1-8847-B561-71073F3DDC45}" type="slidenum">
              <a:rPr lang="en-US" smtClean="0"/>
              <a:t>8</a:t>
            </a:fld>
            <a:endParaRPr lang="en-US" dirty="0"/>
          </a:p>
        </p:txBody>
      </p:sp>
    </p:spTree>
    <p:extLst>
      <p:ext uri="{BB962C8B-B14F-4D97-AF65-F5344CB8AC3E}">
        <p14:creationId xmlns:p14="http://schemas.microsoft.com/office/powerpoint/2010/main" val="8510658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a:t>
            </a:r>
            <a:r>
              <a:rPr lang="en-US" baseline="0" dirty="0" smtClean="0"/>
              <a:t> you see here is a slide on how well sparse graphical modeling works. Here is a scatterplot where each cross denoted the R^2 of the reservoir in our set. Anything above the dotted red line means that we did a better job with a sparse model than with the old classical model. There are a bunch or reservoirs (shown n the dark green region) that have R^2 close to 1 that weren’t even modeled via classical models. So we can see that the goodness of fit is massively improved</a:t>
            </a:r>
            <a:endParaRPr lang="en-US" dirty="0"/>
          </a:p>
        </p:txBody>
      </p:sp>
      <p:sp>
        <p:nvSpPr>
          <p:cNvPr id="4" name="Slide Number Placeholder 3"/>
          <p:cNvSpPr>
            <a:spLocks noGrp="1"/>
          </p:cNvSpPr>
          <p:nvPr>
            <p:ph type="sldNum" sz="quarter" idx="10"/>
          </p:nvPr>
        </p:nvSpPr>
        <p:spPr/>
        <p:txBody>
          <a:bodyPr/>
          <a:lstStyle/>
          <a:p>
            <a:fld id="{F5542C04-FDB1-8847-B561-71073F3DDC45}" type="slidenum">
              <a:rPr lang="en-US" smtClean="0"/>
              <a:t>9</a:t>
            </a:fld>
            <a:endParaRPr lang="en-US" dirty="0"/>
          </a:p>
        </p:txBody>
      </p:sp>
    </p:spTree>
    <p:extLst>
      <p:ext uri="{BB962C8B-B14F-4D97-AF65-F5344CB8AC3E}">
        <p14:creationId xmlns:p14="http://schemas.microsoft.com/office/powerpoint/2010/main" val="16530059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lvl1pPr>
              <a:defRPr>
                <a:latin typeface="Helvetica Neue" charset="0"/>
                <a:ea typeface="Helvetica Neue" charset="0"/>
                <a:cs typeface="Helvetica Neue" charset="0"/>
              </a:defRPr>
            </a:lvl1pPr>
          </a:lstStyle>
          <a:p>
            <a:r>
              <a:rPr lang="en-US" smtClean="0"/>
              <a:t>Click to edit Master title style</a:t>
            </a:r>
            <a:endParaRPr lang="en-US" dirty="0"/>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latin typeface="Helvetica Neue" charset="0"/>
                <a:ea typeface="Helvetica Neue" charset="0"/>
                <a:cs typeface="Helvetica Neue"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457200" y="6356350"/>
            <a:ext cx="2133600" cy="365125"/>
          </a:xfrm>
          <a:prstGeom prst="rect">
            <a:avLst/>
          </a:prstGeom>
        </p:spPr>
        <p:txBody>
          <a:bodyPr/>
          <a:lstStyle>
            <a:lvl1pPr>
              <a:defRPr>
                <a:latin typeface="Helvetica Neue" charset="0"/>
                <a:ea typeface="Helvetica Neue" charset="0"/>
                <a:cs typeface="Helvetica Neue" charset="0"/>
              </a:defRPr>
            </a:lvl1pPr>
          </a:lstStyle>
          <a:p>
            <a:pPr>
              <a:defRPr/>
            </a:pPr>
            <a:fld id="{0C6F46CA-0465-5445-BD2D-90F9D4B7E214}" type="datetime1">
              <a:rPr lang="en-US" smtClean="0"/>
              <a:t>12/30/19</a:t>
            </a:fld>
            <a:endParaRPr lang="en-US"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a:defRPr>
                <a:latin typeface="Helvetica Neue" charset="0"/>
                <a:ea typeface="Helvetica Neue" charset="0"/>
                <a:cs typeface="Helvetica Neue" charset="0"/>
              </a:defRPr>
            </a:lvl1pPr>
          </a:lstStyle>
          <a:p>
            <a:pPr>
              <a:defRPr/>
            </a:pPr>
            <a:r>
              <a:rPr lang="en-US" smtClean="0"/>
              <a:t>Armeen Taeb (Caltech)</a:t>
            </a:r>
            <a:endParaRPr lang="en-US" dirty="0"/>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lvl1pPr>
              <a:defRPr>
                <a:latin typeface="Helvetica Neue" charset="0"/>
                <a:ea typeface="Helvetica Neue" charset="0"/>
                <a:cs typeface="Helvetica Neue" charset="0"/>
              </a:defRPr>
            </a:lvl1pPr>
          </a:lstStyle>
          <a:p>
            <a:pPr>
              <a:defRPr/>
            </a:pPr>
            <a:fld id="{083D88EA-BBD9-3D42-A4C6-1761164ABA98}" type="slidenum">
              <a:rPr lang="en-US" smtClean="0"/>
              <a:pPr>
                <a:defRPr/>
              </a:pPr>
              <a:t>‹#›</a:t>
            </a:fld>
            <a:endParaRPr lang="en-US" dirty="0"/>
          </a:p>
        </p:txBody>
      </p:sp>
    </p:spTree>
    <p:extLst>
      <p:ext uri="{BB962C8B-B14F-4D97-AF65-F5344CB8AC3E}">
        <p14:creationId xmlns:p14="http://schemas.microsoft.com/office/powerpoint/2010/main" val="1634017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atin typeface="Helvetica Neue" charset="0"/>
                <a:ea typeface="Helvetica Neue" charset="0"/>
                <a:cs typeface="Helvetica Neue" charset="0"/>
              </a:defRPr>
            </a:lvl1pPr>
          </a:lstStyle>
          <a:p>
            <a:r>
              <a:rPr lang="en-US" smtClean="0"/>
              <a:t>Click to edit Master title style</a:t>
            </a:r>
            <a:endParaRPr lang="en-US" dirty="0"/>
          </a:p>
        </p:txBody>
      </p:sp>
      <p:sp>
        <p:nvSpPr>
          <p:cNvPr id="3" name="Picture Placeholder 2"/>
          <p:cNvSpPr>
            <a:spLocks noGrp="1"/>
          </p:cNvSpPr>
          <p:nvPr>
            <p:ph type="pic" idx="1"/>
          </p:nvPr>
        </p:nvSpPr>
        <p:spPr>
          <a:xfrm>
            <a:off x="1792288" y="612775"/>
            <a:ext cx="5486400" cy="4114800"/>
          </a:xfrm>
          <a:prstGeom prst="rect">
            <a:avLst/>
          </a:prstGeom>
        </p:spPr>
        <p:txBody>
          <a:bodyPr rtlCol="0">
            <a:normAutofit/>
          </a:bodyPr>
          <a:lstStyle>
            <a:lvl1pPr marL="0" indent="0">
              <a:buNone/>
              <a:defRPr sz="3200">
                <a:latin typeface="Helvetica Neue" charset="0"/>
                <a:ea typeface="Helvetica Neue" charset="0"/>
                <a:cs typeface="Helvetica Neue"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Drag picture to placeholder or click icon to add</a:t>
            </a:r>
            <a:endParaRPr lang="en-US" noProof="0" dirty="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atin typeface="Helvetica Neue" charset="0"/>
                <a:ea typeface="Helvetica Neue" charset="0"/>
                <a:cs typeface="Helvetica Neue"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a:xfrm>
            <a:off x="457200" y="6356350"/>
            <a:ext cx="2133600" cy="365125"/>
          </a:xfrm>
          <a:prstGeom prst="rect">
            <a:avLst/>
          </a:prstGeom>
        </p:spPr>
        <p:txBody>
          <a:bodyPr/>
          <a:lstStyle>
            <a:lvl1pPr>
              <a:defRPr>
                <a:latin typeface="Helvetica Neue" charset="0"/>
                <a:ea typeface="Helvetica Neue" charset="0"/>
                <a:cs typeface="Helvetica Neue" charset="0"/>
              </a:defRPr>
            </a:lvl1pPr>
          </a:lstStyle>
          <a:p>
            <a:pPr>
              <a:defRPr/>
            </a:pPr>
            <a:fld id="{84517BFC-08C5-7644-90DB-8686CFCFFBF4}" type="datetime1">
              <a:rPr lang="en-US" smtClean="0"/>
              <a:t>12/30/19</a:t>
            </a:fld>
            <a:endParaRPr lang="en-US" dirty="0"/>
          </a:p>
        </p:txBody>
      </p:sp>
      <p:sp>
        <p:nvSpPr>
          <p:cNvPr id="6" name="Footer Placeholder 4"/>
          <p:cNvSpPr>
            <a:spLocks noGrp="1"/>
          </p:cNvSpPr>
          <p:nvPr>
            <p:ph type="ftr" sz="quarter" idx="11"/>
          </p:nvPr>
        </p:nvSpPr>
        <p:spPr>
          <a:xfrm>
            <a:off x="3124200" y="6356350"/>
            <a:ext cx="2895600" cy="365125"/>
          </a:xfrm>
          <a:prstGeom prst="rect">
            <a:avLst/>
          </a:prstGeom>
        </p:spPr>
        <p:txBody>
          <a:bodyPr/>
          <a:lstStyle>
            <a:lvl1pPr>
              <a:defRPr>
                <a:latin typeface="Helvetica Neue" charset="0"/>
                <a:ea typeface="Helvetica Neue" charset="0"/>
                <a:cs typeface="Helvetica Neue" charset="0"/>
              </a:defRPr>
            </a:lvl1pPr>
          </a:lstStyle>
          <a:p>
            <a:pPr>
              <a:defRPr/>
            </a:pPr>
            <a:r>
              <a:rPr lang="en-US" smtClean="0"/>
              <a:t>Armeen Taeb (Caltech)</a:t>
            </a:r>
            <a:endParaRPr lang="en-US" dirty="0"/>
          </a:p>
        </p:txBody>
      </p:sp>
      <p:sp>
        <p:nvSpPr>
          <p:cNvPr id="7" name="Slide Number Placeholder 5"/>
          <p:cNvSpPr>
            <a:spLocks noGrp="1"/>
          </p:cNvSpPr>
          <p:nvPr>
            <p:ph type="sldNum" sz="quarter" idx="12"/>
          </p:nvPr>
        </p:nvSpPr>
        <p:spPr>
          <a:xfrm>
            <a:off x="6553200" y="6356350"/>
            <a:ext cx="2133600" cy="365125"/>
          </a:xfrm>
          <a:prstGeom prst="rect">
            <a:avLst/>
          </a:prstGeom>
        </p:spPr>
        <p:txBody>
          <a:bodyPr/>
          <a:lstStyle>
            <a:lvl1pPr>
              <a:defRPr>
                <a:latin typeface="Helvetica Neue" charset="0"/>
                <a:ea typeface="Helvetica Neue" charset="0"/>
                <a:cs typeface="Helvetica Neue" charset="0"/>
              </a:defRPr>
            </a:lvl1pPr>
          </a:lstStyle>
          <a:p>
            <a:pPr>
              <a:defRPr/>
            </a:pPr>
            <a:fld id="{C20D26A1-8CA0-F24D-833D-11A63EBD3F1C}" type="slidenum">
              <a:rPr lang="en-US" smtClean="0"/>
              <a:pPr>
                <a:defRPr/>
              </a:pPr>
              <a:t>‹#›</a:t>
            </a:fld>
            <a:endParaRPr lang="en-US" dirty="0"/>
          </a:p>
        </p:txBody>
      </p:sp>
    </p:spTree>
    <p:extLst>
      <p:ext uri="{BB962C8B-B14F-4D97-AF65-F5344CB8AC3E}">
        <p14:creationId xmlns:p14="http://schemas.microsoft.com/office/powerpoint/2010/main" val="25152602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44003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atin typeface="Helvetica Neue" charset="0"/>
                <a:ea typeface="Helvetica Neue" charset="0"/>
                <a:cs typeface="Helvetica Neue" charset="0"/>
              </a:defRPr>
            </a:lvl1pPr>
          </a:lstStyle>
          <a:p>
            <a:r>
              <a:rPr lang="en-US" smtClean="0"/>
              <a:t>Click to edit Master title style</a:t>
            </a:r>
            <a:endParaRPr lang="en-US" dirty="0"/>
          </a:p>
        </p:txBody>
      </p:sp>
      <p:sp>
        <p:nvSpPr>
          <p:cNvPr id="3" name="Content Placeholder 2"/>
          <p:cNvSpPr>
            <a:spLocks noGrp="1"/>
          </p:cNvSpPr>
          <p:nvPr>
            <p:ph idx="1"/>
          </p:nvPr>
        </p:nvSpPr>
        <p:spPr>
          <a:xfrm>
            <a:off x="457200" y="1600200"/>
            <a:ext cx="8229600" cy="4525963"/>
          </a:xfrm>
          <a:prstGeom prst="rect">
            <a:avLst/>
          </a:prstGeom>
        </p:spPr>
        <p:txBody>
          <a:bodyPr/>
          <a:lstStyle>
            <a:lvl1pPr>
              <a:defRPr>
                <a:latin typeface="Helvetica Neue" charset="0"/>
                <a:ea typeface="Helvetica Neue" charset="0"/>
                <a:cs typeface="Helvetica Neue" charset="0"/>
              </a:defRPr>
            </a:lvl1pPr>
            <a:lvl2pPr>
              <a:defRPr>
                <a:latin typeface="Helvetica Neue" charset="0"/>
                <a:ea typeface="Helvetica Neue" charset="0"/>
                <a:cs typeface="Helvetica Neue" charset="0"/>
              </a:defRPr>
            </a:lvl2pPr>
            <a:lvl3pPr>
              <a:defRPr>
                <a:latin typeface="Helvetica Neue" charset="0"/>
                <a:ea typeface="Helvetica Neue" charset="0"/>
                <a:cs typeface="Helvetica Neue" charset="0"/>
              </a:defRPr>
            </a:lvl3pPr>
            <a:lvl4pPr>
              <a:defRPr>
                <a:latin typeface="Helvetica Neue" charset="0"/>
                <a:ea typeface="Helvetica Neue" charset="0"/>
                <a:cs typeface="Helvetica Neue" charset="0"/>
              </a:defRPr>
            </a:lvl4pPr>
            <a:lvl5pPr>
              <a:defRPr>
                <a:latin typeface="Helvetica Neue" charset="0"/>
                <a:ea typeface="Helvetica Neue" charset="0"/>
                <a:cs typeface="Helvetica Neue"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457200" y="6356350"/>
            <a:ext cx="2133600" cy="365125"/>
          </a:xfrm>
          <a:prstGeom prst="rect">
            <a:avLst/>
          </a:prstGeom>
        </p:spPr>
        <p:txBody>
          <a:bodyPr/>
          <a:lstStyle>
            <a:lvl1pPr>
              <a:defRPr>
                <a:latin typeface="Helvetica Neue" charset="0"/>
                <a:ea typeface="Helvetica Neue" charset="0"/>
                <a:cs typeface="Helvetica Neue" charset="0"/>
              </a:defRPr>
            </a:lvl1pPr>
          </a:lstStyle>
          <a:p>
            <a:pPr>
              <a:defRPr/>
            </a:pPr>
            <a:fld id="{07F2B94F-1225-E84E-91F8-D0F4E952116A}" type="datetime1">
              <a:rPr lang="en-US" smtClean="0"/>
              <a:t>12/30/19</a:t>
            </a:fld>
            <a:endParaRPr lang="en-US"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a:defRPr>
                <a:latin typeface="Helvetica Neue" charset="0"/>
                <a:ea typeface="Helvetica Neue" charset="0"/>
                <a:cs typeface="Helvetica Neue" charset="0"/>
              </a:defRPr>
            </a:lvl1pPr>
          </a:lstStyle>
          <a:p>
            <a:pPr>
              <a:defRPr/>
            </a:pPr>
            <a:r>
              <a:rPr lang="en-US" smtClean="0"/>
              <a:t>Armeen Taeb (Caltech)</a:t>
            </a:r>
            <a:endParaRPr lang="en-US" dirty="0"/>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lvl1pPr>
              <a:defRPr>
                <a:latin typeface="Helvetica Neue" charset="0"/>
                <a:ea typeface="Helvetica Neue" charset="0"/>
                <a:cs typeface="Helvetica Neue" charset="0"/>
              </a:defRPr>
            </a:lvl1pPr>
          </a:lstStyle>
          <a:p>
            <a:pPr>
              <a:defRPr/>
            </a:pPr>
            <a:fld id="{2BAF0491-2AB4-2547-8270-FE3A17C86A8A}" type="slidenum">
              <a:rPr lang="en-US" smtClean="0"/>
              <a:pPr>
                <a:defRPr/>
              </a:pPr>
              <a:t>‹#›</a:t>
            </a:fld>
            <a:endParaRPr lang="en-US" dirty="0"/>
          </a:p>
        </p:txBody>
      </p:sp>
    </p:spTree>
    <p:extLst>
      <p:ext uri="{BB962C8B-B14F-4D97-AF65-F5344CB8AC3E}">
        <p14:creationId xmlns:p14="http://schemas.microsoft.com/office/powerpoint/2010/main" val="37410090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vert="horz"/>
          <a:lstStyle>
            <a:lvl1pPr>
              <a:defRPr>
                <a:latin typeface="Helvetica Neue" charset="0"/>
                <a:ea typeface="Helvetica Neue" charset="0"/>
                <a:cs typeface="Helvetica Neue" charset="0"/>
              </a:defRPr>
            </a:lvl1pPr>
          </a:lstStyle>
          <a:p>
            <a:r>
              <a:rPr lang="en-US" smtClean="0"/>
              <a:t>Click to edit Master title style</a:t>
            </a:r>
            <a:endParaRPr lang="en-US" dirty="0"/>
          </a:p>
        </p:txBody>
      </p:sp>
      <p:sp>
        <p:nvSpPr>
          <p:cNvPr id="3" name="Date Placeholder 2"/>
          <p:cNvSpPr>
            <a:spLocks noGrp="1"/>
          </p:cNvSpPr>
          <p:nvPr>
            <p:ph type="dt" sz="half" idx="10"/>
          </p:nvPr>
        </p:nvSpPr>
        <p:spPr>
          <a:xfrm>
            <a:off x="457200" y="6356350"/>
            <a:ext cx="2133600" cy="365125"/>
          </a:xfrm>
          <a:prstGeom prst="rect">
            <a:avLst/>
          </a:prstGeom>
        </p:spPr>
        <p:txBody>
          <a:bodyPr/>
          <a:lstStyle>
            <a:lvl1pPr>
              <a:defRPr>
                <a:latin typeface="Helvetica Neue" charset="0"/>
                <a:ea typeface="Helvetica Neue" charset="0"/>
                <a:cs typeface="Helvetica Neue" charset="0"/>
              </a:defRPr>
            </a:lvl1pPr>
          </a:lstStyle>
          <a:p>
            <a:pPr>
              <a:defRPr/>
            </a:pPr>
            <a:fld id="{8365AE77-9954-CB44-A839-8221E0FA4528}" type="datetime1">
              <a:rPr lang="en-US" smtClean="0"/>
              <a:t>12/30/19</a:t>
            </a:fld>
            <a:endParaRPr lang="en-US" dirty="0"/>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lvl1pPr>
              <a:defRPr>
                <a:latin typeface="Helvetica Neue" charset="0"/>
                <a:ea typeface="Helvetica Neue" charset="0"/>
                <a:cs typeface="Helvetica Neue" charset="0"/>
              </a:defRPr>
            </a:lvl1pPr>
          </a:lstStyle>
          <a:p>
            <a:pPr>
              <a:defRPr/>
            </a:pPr>
            <a:r>
              <a:rPr lang="en-US" smtClean="0"/>
              <a:t>Armeen Taeb (Caltech)</a:t>
            </a:r>
            <a:endParaRPr lang="en-US" dirty="0"/>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lvl1pPr>
              <a:defRPr>
                <a:latin typeface="Helvetica Neue" charset="0"/>
                <a:ea typeface="Helvetica Neue" charset="0"/>
                <a:cs typeface="Helvetica Neue" charset="0"/>
              </a:defRPr>
            </a:lvl1pPr>
          </a:lstStyle>
          <a:p>
            <a:pPr>
              <a:defRPr/>
            </a:pPr>
            <a:fld id="{86D4FE9E-26DF-EE49-9C31-2BFFE3BBAC1E}" type="slidenum">
              <a:rPr lang="en-US" smtClean="0"/>
              <a:pPr>
                <a:defRPr/>
              </a:pPr>
              <a:t>‹#›</a:t>
            </a:fld>
            <a:endParaRPr lang="en-US" dirty="0"/>
          </a:p>
        </p:txBody>
      </p:sp>
    </p:spTree>
    <p:extLst>
      <p:ext uri="{BB962C8B-B14F-4D97-AF65-F5344CB8AC3E}">
        <p14:creationId xmlns:p14="http://schemas.microsoft.com/office/powerpoint/2010/main" val="33080301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atin typeface="Helvetica Neue" charset="0"/>
                <a:ea typeface="Helvetica Neue" charset="0"/>
                <a:cs typeface="Helvetica Neue" charset="0"/>
              </a:defRPr>
            </a:lvl1pPr>
          </a:lstStyle>
          <a:p>
            <a:r>
              <a:rPr lang="en-US" smtClean="0"/>
              <a:t>Click to edit Master title style</a:t>
            </a:r>
            <a:endParaRPr lang="en-US" dirty="0"/>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latin typeface="Helvetica Neue" charset="0"/>
                <a:ea typeface="Helvetica Neue" charset="0"/>
                <a:cs typeface="Helvetica Neue"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lvl1pPr>
              <a:defRPr>
                <a:latin typeface="Helvetica Neue" charset="0"/>
                <a:ea typeface="Helvetica Neue" charset="0"/>
                <a:cs typeface="Helvetica Neue" charset="0"/>
              </a:defRPr>
            </a:lvl1pPr>
          </a:lstStyle>
          <a:p>
            <a:pPr>
              <a:defRPr/>
            </a:pPr>
            <a:fld id="{2B9F7A79-FECC-9A48-9164-0986413F29A7}" type="datetime1">
              <a:rPr lang="en-US" smtClean="0"/>
              <a:t>12/30/19</a:t>
            </a:fld>
            <a:endParaRPr lang="en-US"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a:defRPr>
                <a:latin typeface="Helvetica Neue" charset="0"/>
                <a:ea typeface="Helvetica Neue" charset="0"/>
                <a:cs typeface="Helvetica Neue" charset="0"/>
              </a:defRPr>
            </a:lvl1pPr>
          </a:lstStyle>
          <a:p>
            <a:pPr>
              <a:defRPr/>
            </a:pPr>
            <a:r>
              <a:rPr lang="en-US" smtClean="0"/>
              <a:t>Armeen Taeb (Caltech)</a:t>
            </a:r>
            <a:endParaRPr lang="en-US" dirty="0"/>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lvl1pPr>
              <a:defRPr>
                <a:latin typeface="Helvetica Neue" charset="0"/>
                <a:ea typeface="Helvetica Neue" charset="0"/>
                <a:cs typeface="Helvetica Neue" charset="0"/>
              </a:defRPr>
            </a:lvl1pPr>
          </a:lstStyle>
          <a:p>
            <a:pPr>
              <a:defRPr/>
            </a:pPr>
            <a:fld id="{C1603765-4662-AC4D-9390-548D28260DAE}" type="slidenum">
              <a:rPr lang="en-US" smtClean="0"/>
              <a:pPr>
                <a:defRPr/>
              </a:pPr>
              <a:t>‹#›</a:t>
            </a:fld>
            <a:endParaRPr lang="en-US" dirty="0"/>
          </a:p>
        </p:txBody>
      </p:sp>
    </p:spTree>
    <p:extLst>
      <p:ext uri="{BB962C8B-B14F-4D97-AF65-F5344CB8AC3E}">
        <p14:creationId xmlns:p14="http://schemas.microsoft.com/office/powerpoint/2010/main" val="1467361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atin typeface="Helvetica Neue" charset="0"/>
                <a:ea typeface="Helvetica Neue" charset="0"/>
                <a:cs typeface="Helvetica Neue" charset="0"/>
              </a:defRPr>
            </a:lvl1pPr>
          </a:lstStyle>
          <a:p>
            <a:r>
              <a:rPr lang="en-US" smtClean="0"/>
              <a:t>Click to edit Master title style</a:t>
            </a:r>
            <a:endParaRPr lang="en-US" dirty="0"/>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atin typeface="Helvetica Neue" charset="0"/>
                <a:ea typeface="Helvetica Neue" charset="0"/>
                <a:cs typeface="Helvetica Neue" charset="0"/>
              </a:defRPr>
            </a:lvl1pPr>
            <a:lvl2pPr>
              <a:defRPr sz="2400">
                <a:latin typeface="Helvetica Neue" charset="0"/>
                <a:ea typeface="Helvetica Neue" charset="0"/>
                <a:cs typeface="Helvetica Neue" charset="0"/>
              </a:defRPr>
            </a:lvl2pPr>
            <a:lvl3pPr>
              <a:defRPr sz="2000">
                <a:latin typeface="Helvetica Neue" charset="0"/>
                <a:ea typeface="Helvetica Neue" charset="0"/>
                <a:cs typeface="Helvetica Neue" charset="0"/>
              </a:defRPr>
            </a:lvl3pPr>
            <a:lvl4pPr>
              <a:defRPr sz="1800">
                <a:latin typeface="Helvetica Neue" charset="0"/>
                <a:ea typeface="Helvetica Neue" charset="0"/>
                <a:cs typeface="Helvetica Neue" charset="0"/>
              </a:defRPr>
            </a:lvl4pPr>
            <a:lvl5pPr>
              <a:defRPr sz="1800">
                <a:latin typeface="Helvetica Neue" charset="0"/>
                <a:ea typeface="Helvetica Neue" charset="0"/>
                <a:cs typeface="Helvetica Neue"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atin typeface="Helvetica Neue" charset="0"/>
                <a:ea typeface="Helvetica Neue" charset="0"/>
                <a:cs typeface="Helvetica Neue" charset="0"/>
              </a:defRPr>
            </a:lvl1pPr>
            <a:lvl2pPr>
              <a:defRPr sz="2400">
                <a:latin typeface="Helvetica Neue" charset="0"/>
                <a:ea typeface="Helvetica Neue" charset="0"/>
                <a:cs typeface="Helvetica Neue" charset="0"/>
              </a:defRPr>
            </a:lvl2pPr>
            <a:lvl3pPr>
              <a:defRPr sz="2000">
                <a:latin typeface="Helvetica Neue" charset="0"/>
                <a:ea typeface="Helvetica Neue" charset="0"/>
                <a:cs typeface="Helvetica Neue" charset="0"/>
              </a:defRPr>
            </a:lvl3pPr>
            <a:lvl4pPr>
              <a:defRPr sz="1800">
                <a:latin typeface="Helvetica Neue" charset="0"/>
                <a:ea typeface="Helvetica Neue" charset="0"/>
                <a:cs typeface="Helvetica Neue" charset="0"/>
              </a:defRPr>
            </a:lvl4pPr>
            <a:lvl5pPr>
              <a:defRPr sz="1800">
                <a:latin typeface="Helvetica Neue" charset="0"/>
                <a:ea typeface="Helvetica Neue" charset="0"/>
                <a:cs typeface="Helvetica Neue"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3"/>
          <p:cNvSpPr>
            <a:spLocks noGrp="1"/>
          </p:cNvSpPr>
          <p:nvPr>
            <p:ph type="dt" sz="half" idx="10"/>
          </p:nvPr>
        </p:nvSpPr>
        <p:spPr>
          <a:xfrm>
            <a:off x="457200" y="6356350"/>
            <a:ext cx="2133600" cy="365125"/>
          </a:xfrm>
          <a:prstGeom prst="rect">
            <a:avLst/>
          </a:prstGeom>
        </p:spPr>
        <p:txBody>
          <a:bodyPr/>
          <a:lstStyle>
            <a:lvl1pPr>
              <a:defRPr>
                <a:latin typeface="Helvetica Neue" charset="0"/>
                <a:ea typeface="Helvetica Neue" charset="0"/>
                <a:cs typeface="Helvetica Neue" charset="0"/>
              </a:defRPr>
            </a:lvl1pPr>
          </a:lstStyle>
          <a:p>
            <a:pPr>
              <a:defRPr/>
            </a:pPr>
            <a:fld id="{E3D32356-7EBF-6D41-981A-08BD8DCB076C}" type="datetime1">
              <a:rPr lang="en-US" smtClean="0"/>
              <a:t>12/30/19</a:t>
            </a:fld>
            <a:endParaRPr lang="en-US" dirty="0"/>
          </a:p>
        </p:txBody>
      </p:sp>
      <p:sp>
        <p:nvSpPr>
          <p:cNvPr id="6" name="Footer Placeholder 4"/>
          <p:cNvSpPr>
            <a:spLocks noGrp="1"/>
          </p:cNvSpPr>
          <p:nvPr>
            <p:ph type="ftr" sz="quarter" idx="11"/>
          </p:nvPr>
        </p:nvSpPr>
        <p:spPr>
          <a:xfrm>
            <a:off x="3124200" y="6356350"/>
            <a:ext cx="2895600" cy="365125"/>
          </a:xfrm>
          <a:prstGeom prst="rect">
            <a:avLst/>
          </a:prstGeom>
        </p:spPr>
        <p:txBody>
          <a:bodyPr/>
          <a:lstStyle>
            <a:lvl1pPr>
              <a:defRPr>
                <a:latin typeface="Helvetica Neue" charset="0"/>
                <a:ea typeface="Helvetica Neue" charset="0"/>
                <a:cs typeface="Helvetica Neue" charset="0"/>
              </a:defRPr>
            </a:lvl1pPr>
          </a:lstStyle>
          <a:p>
            <a:pPr>
              <a:defRPr/>
            </a:pPr>
            <a:r>
              <a:rPr lang="en-US" smtClean="0"/>
              <a:t>Armeen Taeb (Caltech)</a:t>
            </a:r>
            <a:endParaRPr lang="en-US" dirty="0"/>
          </a:p>
        </p:txBody>
      </p:sp>
      <p:sp>
        <p:nvSpPr>
          <p:cNvPr id="7" name="Slide Number Placeholder 5"/>
          <p:cNvSpPr>
            <a:spLocks noGrp="1"/>
          </p:cNvSpPr>
          <p:nvPr>
            <p:ph type="sldNum" sz="quarter" idx="12"/>
          </p:nvPr>
        </p:nvSpPr>
        <p:spPr>
          <a:xfrm>
            <a:off x="6553200" y="6356350"/>
            <a:ext cx="2133600" cy="365125"/>
          </a:xfrm>
          <a:prstGeom prst="rect">
            <a:avLst/>
          </a:prstGeom>
        </p:spPr>
        <p:txBody>
          <a:bodyPr/>
          <a:lstStyle>
            <a:lvl1pPr>
              <a:defRPr>
                <a:latin typeface="Helvetica Neue" charset="0"/>
                <a:ea typeface="Helvetica Neue" charset="0"/>
                <a:cs typeface="Helvetica Neue" charset="0"/>
              </a:defRPr>
            </a:lvl1pPr>
          </a:lstStyle>
          <a:p>
            <a:pPr>
              <a:defRPr/>
            </a:pPr>
            <a:fld id="{83B472A1-61BF-854B-B0E8-9A82B507DF5D}" type="slidenum">
              <a:rPr lang="en-US" smtClean="0"/>
              <a:pPr>
                <a:defRPr/>
              </a:pPr>
              <a:t>‹#›</a:t>
            </a:fld>
            <a:endParaRPr lang="en-US" dirty="0"/>
          </a:p>
        </p:txBody>
      </p:sp>
    </p:spTree>
    <p:extLst>
      <p:ext uri="{BB962C8B-B14F-4D97-AF65-F5344CB8AC3E}">
        <p14:creationId xmlns:p14="http://schemas.microsoft.com/office/powerpoint/2010/main" val="41194732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atin typeface="Helvetica Neue" charset="0"/>
                <a:ea typeface="Helvetica Neue" charset="0"/>
                <a:cs typeface="Helvetica Neue" charset="0"/>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atin typeface="Helvetica Neue" charset="0"/>
                <a:ea typeface="Helvetica Neue" charset="0"/>
                <a:cs typeface="Helvetica Neue"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atin typeface="Helvetica Neue" charset="0"/>
                <a:ea typeface="Helvetica Neue" charset="0"/>
                <a:cs typeface="Helvetica Neue" charset="0"/>
              </a:defRPr>
            </a:lvl1pPr>
            <a:lvl2pPr>
              <a:defRPr sz="2000">
                <a:latin typeface="Helvetica Neue" charset="0"/>
                <a:ea typeface="Helvetica Neue" charset="0"/>
                <a:cs typeface="Helvetica Neue" charset="0"/>
              </a:defRPr>
            </a:lvl2pPr>
            <a:lvl3pPr>
              <a:defRPr sz="1800">
                <a:latin typeface="Helvetica Neue" charset="0"/>
                <a:ea typeface="Helvetica Neue" charset="0"/>
                <a:cs typeface="Helvetica Neue" charset="0"/>
              </a:defRPr>
            </a:lvl3pPr>
            <a:lvl4pPr>
              <a:defRPr sz="1600">
                <a:latin typeface="Helvetica Neue" charset="0"/>
                <a:ea typeface="Helvetica Neue" charset="0"/>
                <a:cs typeface="Helvetica Neue" charset="0"/>
              </a:defRPr>
            </a:lvl4pPr>
            <a:lvl5pPr>
              <a:defRPr sz="1600">
                <a:latin typeface="Helvetica Neue" charset="0"/>
                <a:ea typeface="Helvetica Neue" charset="0"/>
                <a:cs typeface="Helvetica Neue" charset="0"/>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atin typeface="Helvetica Neue" charset="0"/>
                <a:ea typeface="Helvetica Neue" charset="0"/>
                <a:cs typeface="Helvetica Neue"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atin typeface="Helvetica Neue" charset="0"/>
                <a:ea typeface="Helvetica Neue" charset="0"/>
                <a:cs typeface="Helvetica Neue" charset="0"/>
              </a:defRPr>
            </a:lvl1pPr>
            <a:lvl2pPr>
              <a:defRPr sz="2000">
                <a:latin typeface="Helvetica Neue" charset="0"/>
                <a:ea typeface="Helvetica Neue" charset="0"/>
                <a:cs typeface="Helvetica Neue" charset="0"/>
              </a:defRPr>
            </a:lvl2pPr>
            <a:lvl3pPr>
              <a:defRPr sz="1800">
                <a:latin typeface="Helvetica Neue" charset="0"/>
                <a:ea typeface="Helvetica Neue" charset="0"/>
                <a:cs typeface="Helvetica Neue" charset="0"/>
              </a:defRPr>
            </a:lvl3pPr>
            <a:lvl4pPr>
              <a:defRPr sz="1600">
                <a:latin typeface="Helvetica Neue" charset="0"/>
                <a:ea typeface="Helvetica Neue" charset="0"/>
                <a:cs typeface="Helvetica Neue" charset="0"/>
              </a:defRPr>
            </a:lvl4pPr>
            <a:lvl5pPr>
              <a:defRPr sz="1600">
                <a:latin typeface="Helvetica Neue" charset="0"/>
                <a:ea typeface="Helvetica Neue" charset="0"/>
                <a:cs typeface="Helvetica Neue" charset="0"/>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a:xfrm>
            <a:off x="457200" y="6356350"/>
            <a:ext cx="2133600" cy="365125"/>
          </a:xfrm>
          <a:prstGeom prst="rect">
            <a:avLst/>
          </a:prstGeom>
        </p:spPr>
        <p:txBody>
          <a:bodyPr/>
          <a:lstStyle>
            <a:lvl1pPr>
              <a:defRPr>
                <a:latin typeface="Helvetica Neue" charset="0"/>
                <a:ea typeface="Helvetica Neue" charset="0"/>
                <a:cs typeface="Helvetica Neue" charset="0"/>
              </a:defRPr>
            </a:lvl1pPr>
          </a:lstStyle>
          <a:p>
            <a:pPr>
              <a:defRPr/>
            </a:pPr>
            <a:fld id="{C15E90C7-38C3-6248-A92C-C79338C0620B}" type="datetime1">
              <a:rPr lang="en-US" smtClean="0"/>
              <a:t>12/30/19</a:t>
            </a:fld>
            <a:endParaRPr lang="en-US" dirty="0"/>
          </a:p>
        </p:txBody>
      </p:sp>
      <p:sp>
        <p:nvSpPr>
          <p:cNvPr id="8" name="Footer Placeholder 4"/>
          <p:cNvSpPr>
            <a:spLocks noGrp="1"/>
          </p:cNvSpPr>
          <p:nvPr>
            <p:ph type="ftr" sz="quarter" idx="11"/>
          </p:nvPr>
        </p:nvSpPr>
        <p:spPr>
          <a:xfrm>
            <a:off x="3124200" y="6356350"/>
            <a:ext cx="2895600" cy="365125"/>
          </a:xfrm>
          <a:prstGeom prst="rect">
            <a:avLst/>
          </a:prstGeom>
        </p:spPr>
        <p:txBody>
          <a:bodyPr/>
          <a:lstStyle>
            <a:lvl1pPr>
              <a:defRPr>
                <a:latin typeface="Helvetica Neue" charset="0"/>
                <a:ea typeface="Helvetica Neue" charset="0"/>
                <a:cs typeface="Helvetica Neue" charset="0"/>
              </a:defRPr>
            </a:lvl1pPr>
          </a:lstStyle>
          <a:p>
            <a:pPr>
              <a:defRPr/>
            </a:pPr>
            <a:r>
              <a:rPr lang="en-US" smtClean="0"/>
              <a:t>Armeen Taeb (Caltech)</a:t>
            </a:r>
            <a:endParaRPr lang="en-US" dirty="0"/>
          </a:p>
        </p:txBody>
      </p:sp>
      <p:sp>
        <p:nvSpPr>
          <p:cNvPr id="9" name="Slide Number Placeholder 5"/>
          <p:cNvSpPr>
            <a:spLocks noGrp="1"/>
          </p:cNvSpPr>
          <p:nvPr>
            <p:ph type="sldNum" sz="quarter" idx="12"/>
          </p:nvPr>
        </p:nvSpPr>
        <p:spPr>
          <a:xfrm>
            <a:off x="6553200" y="6356350"/>
            <a:ext cx="2133600" cy="365125"/>
          </a:xfrm>
          <a:prstGeom prst="rect">
            <a:avLst/>
          </a:prstGeom>
        </p:spPr>
        <p:txBody>
          <a:bodyPr/>
          <a:lstStyle>
            <a:lvl1pPr>
              <a:defRPr>
                <a:latin typeface="Helvetica Neue" charset="0"/>
                <a:ea typeface="Helvetica Neue" charset="0"/>
                <a:cs typeface="Helvetica Neue" charset="0"/>
              </a:defRPr>
            </a:lvl1pPr>
          </a:lstStyle>
          <a:p>
            <a:pPr>
              <a:defRPr/>
            </a:pPr>
            <a:fld id="{6570408B-4598-5C40-B356-1B848D4335F3}" type="slidenum">
              <a:rPr lang="en-US" smtClean="0"/>
              <a:pPr>
                <a:defRPr/>
              </a:pPr>
              <a:t>‹#›</a:t>
            </a:fld>
            <a:endParaRPr lang="en-US" dirty="0"/>
          </a:p>
        </p:txBody>
      </p:sp>
    </p:spTree>
    <p:extLst>
      <p:ext uri="{BB962C8B-B14F-4D97-AF65-F5344CB8AC3E}">
        <p14:creationId xmlns:p14="http://schemas.microsoft.com/office/powerpoint/2010/main" val="37522253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atin typeface="Helvetica Neue" charset="0"/>
                <a:ea typeface="Helvetica Neue" charset="0"/>
                <a:cs typeface="Helvetica Neue" charset="0"/>
              </a:defRPr>
            </a:lvl1pPr>
          </a:lstStyle>
          <a:p>
            <a:r>
              <a:rPr lang="en-US" smtClean="0"/>
              <a:t>Click to edit Master title style</a:t>
            </a:r>
            <a:endParaRPr lang="en-US" dirty="0"/>
          </a:p>
        </p:txBody>
      </p:sp>
      <p:sp>
        <p:nvSpPr>
          <p:cNvPr id="3" name="Date Placeholder 3"/>
          <p:cNvSpPr>
            <a:spLocks noGrp="1"/>
          </p:cNvSpPr>
          <p:nvPr>
            <p:ph type="dt" sz="half" idx="10"/>
          </p:nvPr>
        </p:nvSpPr>
        <p:spPr>
          <a:xfrm>
            <a:off x="457200" y="6356350"/>
            <a:ext cx="2133600" cy="365125"/>
          </a:xfrm>
          <a:prstGeom prst="rect">
            <a:avLst/>
          </a:prstGeom>
        </p:spPr>
        <p:txBody>
          <a:bodyPr/>
          <a:lstStyle>
            <a:lvl1pPr>
              <a:defRPr>
                <a:latin typeface="Helvetica Neue" charset="0"/>
                <a:ea typeface="Helvetica Neue" charset="0"/>
                <a:cs typeface="Helvetica Neue" charset="0"/>
              </a:defRPr>
            </a:lvl1pPr>
          </a:lstStyle>
          <a:p>
            <a:pPr>
              <a:defRPr/>
            </a:pPr>
            <a:fld id="{9DDA68EA-0D2B-8C4A-9A17-A6AACE230D51}" type="datetime1">
              <a:rPr lang="en-US" smtClean="0"/>
              <a:t>12/30/19</a:t>
            </a:fld>
            <a:endParaRPr lang="en-US" dirty="0"/>
          </a:p>
        </p:txBody>
      </p:sp>
      <p:sp>
        <p:nvSpPr>
          <p:cNvPr id="4" name="Footer Placeholder 4"/>
          <p:cNvSpPr>
            <a:spLocks noGrp="1"/>
          </p:cNvSpPr>
          <p:nvPr>
            <p:ph type="ftr" sz="quarter" idx="11"/>
          </p:nvPr>
        </p:nvSpPr>
        <p:spPr>
          <a:xfrm>
            <a:off x="3124200" y="6356350"/>
            <a:ext cx="2895600" cy="365125"/>
          </a:xfrm>
          <a:prstGeom prst="rect">
            <a:avLst/>
          </a:prstGeom>
        </p:spPr>
        <p:txBody>
          <a:bodyPr/>
          <a:lstStyle>
            <a:lvl1pPr>
              <a:defRPr>
                <a:latin typeface="Helvetica Neue" charset="0"/>
                <a:ea typeface="Helvetica Neue" charset="0"/>
                <a:cs typeface="Helvetica Neue" charset="0"/>
              </a:defRPr>
            </a:lvl1pPr>
          </a:lstStyle>
          <a:p>
            <a:pPr>
              <a:defRPr/>
            </a:pPr>
            <a:r>
              <a:rPr lang="en-US" smtClean="0"/>
              <a:t>Armeen Taeb (Caltech)</a:t>
            </a:r>
            <a:endParaRPr lang="en-US" dirty="0"/>
          </a:p>
        </p:txBody>
      </p:sp>
      <p:sp>
        <p:nvSpPr>
          <p:cNvPr id="5" name="Slide Number Placeholder 5"/>
          <p:cNvSpPr>
            <a:spLocks noGrp="1"/>
          </p:cNvSpPr>
          <p:nvPr>
            <p:ph type="sldNum" sz="quarter" idx="12"/>
          </p:nvPr>
        </p:nvSpPr>
        <p:spPr>
          <a:xfrm>
            <a:off x="6553200" y="6356350"/>
            <a:ext cx="2133600" cy="365125"/>
          </a:xfrm>
          <a:prstGeom prst="rect">
            <a:avLst/>
          </a:prstGeom>
        </p:spPr>
        <p:txBody>
          <a:bodyPr/>
          <a:lstStyle>
            <a:lvl1pPr>
              <a:defRPr>
                <a:latin typeface="Helvetica Neue" charset="0"/>
                <a:ea typeface="Helvetica Neue" charset="0"/>
                <a:cs typeface="Helvetica Neue" charset="0"/>
              </a:defRPr>
            </a:lvl1pPr>
          </a:lstStyle>
          <a:p>
            <a:pPr>
              <a:defRPr/>
            </a:pPr>
            <a:fld id="{0B4C4685-64FD-5043-A1C8-5C2E4BC92C56}" type="slidenum">
              <a:rPr lang="en-US" smtClean="0"/>
              <a:pPr>
                <a:defRPr/>
              </a:pPr>
              <a:t>‹#›</a:t>
            </a:fld>
            <a:endParaRPr lang="en-US" dirty="0"/>
          </a:p>
        </p:txBody>
      </p:sp>
    </p:spTree>
    <p:extLst>
      <p:ext uri="{BB962C8B-B14F-4D97-AF65-F5344CB8AC3E}">
        <p14:creationId xmlns:p14="http://schemas.microsoft.com/office/powerpoint/2010/main" val="22363013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457200" y="6356350"/>
            <a:ext cx="2133600" cy="365125"/>
          </a:xfrm>
          <a:prstGeom prst="rect">
            <a:avLst/>
          </a:prstGeom>
        </p:spPr>
        <p:txBody>
          <a:bodyPr/>
          <a:lstStyle>
            <a:lvl1pPr>
              <a:defRPr>
                <a:latin typeface="Helvetica Neue" charset="0"/>
                <a:ea typeface="Helvetica Neue" charset="0"/>
                <a:cs typeface="Helvetica Neue" charset="0"/>
              </a:defRPr>
            </a:lvl1pPr>
          </a:lstStyle>
          <a:p>
            <a:pPr>
              <a:defRPr/>
            </a:pPr>
            <a:fld id="{802F27DB-867C-7B41-A616-6BD3FA19FF70}" type="datetime1">
              <a:rPr lang="en-US" smtClean="0"/>
              <a:t>12/30/19</a:t>
            </a:fld>
            <a:endParaRPr lang="en-US" dirty="0"/>
          </a:p>
        </p:txBody>
      </p:sp>
      <p:sp>
        <p:nvSpPr>
          <p:cNvPr id="3" name="Footer Placeholder 4"/>
          <p:cNvSpPr>
            <a:spLocks noGrp="1"/>
          </p:cNvSpPr>
          <p:nvPr>
            <p:ph type="ftr" sz="quarter" idx="11"/>
          </p:nvPr>
        </p:nvSpPr>
        <p:spPr>
          <a:xfrm>
            <a:off x="3124200" y="6356350"/>
            <a:ext cx="2895600" cy="365125"/>
          </a:xfrm>
          <a:prstGeom prst="rect">
            <a:avLst/>
          </a:prstGeom>
        </p:spPr>
        <p:txBody>
          <a:bodyPr/>
          <a:lstStyle>
            <a:lvl1pPr>
              <a:defRPr>
                <a:latin typeface="Helvetica Neue" charset="0"/>
                <a:ea typeface="Helvetica Neue" charset="0"/>
                <a:cs typeface="Helvetica Neue" charset="0"/>
              </a:defRPr>
            </a:lvl1pPr>
          </a:lstStyle>
          <a:p>
            <a:pPr>
              <a:defRPr/>
            </a:pPr>
            <a:r>
              <a:rPr lang="en-US" smtClean="0"/>
              <a:t>Armeen Taeb (Caltech)</a:t>
            </a:r>
            <a:endParaRPr lang="en-US" dirty="0"/>
          </a:p>
        </p:txBody>
      </p:sp>
      <p:sp>
        <p:nvSpPr>
          <p:cNvPr id="4" name="Slide Number Placeholder 5"/>
          <p:cNvSpPr>
            <a:spLocks noGrp="1"/>
          </p:cNvSpPr>
          <p:nvPr>
            <p:ph type="sldNum" sz="quarter" idx="12"/>
          </p:nvPr>
        </p:nvSpPr>
        <p:spPr>
          <a:xfrm>
            <a:off x="6553200" y="6356350"/>
            <a:ext cx="2133600" cy="365125"/>
          </a:xfrm>
          <a:prstGeom prst="rect">
            <a:avLst/>
          </a:prstGeom>
        </p:spPr>
        <p:txBody>
          <a:bodyPr/>
          <a:lstStyle>
            <a:lvl1pPr>
              <a:defRPr>
                <a:latin typeface="Helvetica Neue" charset="0"/>
                <a:ea typeface="Helvetica Neue" charset="0"/>
                <a:cs typeface="Helvetica Neue" charset="0"/>
              </a:defRPr>
            </a:lvl1pPr>
          </a:lstStyle>
          <a:p>
            <a:pPr>
              <a:defRPr/>
            </a:pPr>
            <a:fld id="{4600B918-949C-AF45-8A4C-1D96BB48920F}" type="slidenum">
              <a:rPr lang="en-US" smtClean="0"/>
              <a:pPr>
                <a:defRPr/>
              </a:pPr>
              <a:t>‹#›</a:t>
            </a:fld>
            <a:endParaRPr lang="en-US" dirty="0"/>
          </a:p>
        </p:txBody>
      </p:sp>
    </p:spTree>
    <p:extLst>
      <p:ext uri="{BB962C8B-B14F-4D97-AF65-F5344CB8AC3E}">
        <p14:creationId xmlns:p14="http://schemas.microsoft.com/office/powerpoint/2010/main" val="2179464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atin typeface="Helvetica Neue" charset="0"/>
                <a:ea typeface="Helvetica Neue" charset="0"/>
                <a:cs typeface="Helvetica Neue" charset="0"/>
              </a:defRPr>
            </a:lvl1pPr>
          </a:lstStyle>
          <a:p>
            <a:r>
              <a:rPr lang="en-US" smtClean="0"/>
              <a:t>Click to edit Master title style</a:t>
            </a:r>
            <a:endParaRPr lang="en-US" dirty="0"/>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atin typeface="Helvetica Neue" charset="0"/>
                <a:ea typeface="Helvetica Neue" charset="0"/>
                <a:cs typeface="Helvetica Neue" charset="0"/>
              </a:defRPr>
            </a:lvl1pPr>
            <a:lvl2pPr>
              <a:defRPr sz="2800">
                <a:latin typeface="Helvetica Neue" charset="0"/>
                <a:ea typeface="Helvetica Neue" charset="0"/>
                <a:cs typeface="Helvetica Neue" charset="0"/>
              </a:defRPr>
            </a:lvl2pPr>
            <a:lvl3pPr>
              <a:defRPr sz="2400">
                <a:latin typeface="Helvetica Neue" charset="0"/>
                <a:ea typeface="Helvetica Neue" charset="0"/>
                <a:cs typeface="Helvetica Neue" charset="0"/>
              </a:defRPr>
            </a:lvl3pPr>
            <a:lvl4pPr>
              <a:defRPr sz="2000">
                <a:latin typeface="Helvetica Neue" charset="0"/>
                <a:ea typeface="Helvetica Neue" charset="0"/>
                <a:cs typeface="Helvetica Neue" charset="0"/>
              </a:defRPr>
            </a:lvl4pPr>
            <a:lvl5pPr>
              <a:defRPr sz="2000">
                <a:latin typeface="Helvetica Neue" charset="0"/>
                <a:ea typeface="Helvetica Neue" charset="0"/>
                <a:cs typeface="Helvetica Neue" charset="0"/>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atin typeface="Helvetica Neue" charset="0"/>
                <a:ea typeface="Helvetica Neue" charset="0"/>
                <a:cs typeface="Helvetica Neue"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a:xfrm>
            <a:off x="457200" y="6356350"/>
            <a:ext cx="2133600" cy="365125"/>
          </a:xfrm>
          <a:prstGeom prst="rect">
            <a:avLst/>
          </a:prstGeom>
        </p:spPr>
        <p:txBody>
          <a:bodyPr/>
          <a:lstStyle>
            <a:lvl1pPr>
              <a:defRPr>
                <a:latin typeface="Helvetica Neue" charset="0"/>
                <a:ea typeface="Helvetica Neue" charset="0"/>
                <a:cs typeface="Helvetica Neue" charset="0"/>
              </a:defRPr>
            </a:lvl1pPr>
          </a:lstStyle>
          <a:p>
            <a:pPr>
              <a:defRPr/>
            </a:pPr>
            <a:fld id="{E9208102-4791-2F4C-B8C7-B1ABDED1F16C}" type="datetime1">
              <a:rPr lang="en-US" smtClean="0"/>
              <a:t>12/30/19</a:t>
            </a:fld>
            <a:endParaRPr lang="en-US" dirty="0"/>
          </a:p>
        </p:txBody>
      </p:sp>
      <p:sp>
        <p:nvSpPr>
          <p:cNvPr id="6" name="Footer Placeholder 4"/>
          <p:cNvSpPr>
            <a:spLocks noGrp="1"/>
          </p:cNvSpPr>
          <p:nvPr>
            <p:ph type="ftr" sz="quarter" idx="11"/>
          </p:nvPr>
        </p:nvSpPr>
        <p:spPr>
          <a:xfrm>
            <a:off x="3124200" y="6356350"/>
            <a:ext cx="2895600" cy="365125"/>
          </a:xfrm>
          <a:prstGeom prst="rect">
            <a:avLst/>
          </a:prstGeom>
        </p:spPr>
        <p:txBody>
          <a:bodyPr/>
          <a:lstStyle>
            <a:lvl1pPr>
              <a:defRPr>
                <a:latin typeface="Helvetica Neue" charset="0"/>
                <a:ea typeface="Helvetica Neue" charset="0"/>
                <a:cs typeface="Helvetica Neue" charset="0"/>
              </a:defRPr>
            </a:lvl1pPr>
          </a:lstStyle>
          <a:p>
            <a:pPr>
              <a:defRPr/>
            </a:pPr>
            <a:r>
              <a:rPr lang="en-US" smtClean="0"/>
              <a:t>Armeen Taeb (Caltech)</a:t>
            </a:r>
            <a:endParaRPr lang="en-US" dirty="0"/>
          </a:p>
        </p:txBody>
      </p:sp>
      <p:sp>
        <p:nvSpPr>
          <p:cNvPr id="7" name="Slide Number Placeholder 5"/>
          <p:cNvSpPr>
            <a:spLocks noGrp="1"/>
          </p:cNvSpPr>
          <p:nvPr>
            <p:ph type="sldNum" sz="quarter" idx="12"/>
          </p:nvPr>
        </p:nvSpPr>
        <p:spPr>
          <a:xfrm>
            <a:off x="6553200" y="6356350"/>
            <a:ext cx="2133600" cy="365125"/>
          </a:xfrm>
          <a:prstGeom prst="rect">
            <a:avLst/>
          </a:prstGeom>
        </p:spPr>
        <p:txBody>
          <a:bodyPr/>
          <a:lstStyle>
            <a:lvl1pPr>
              <a:defRPr>
                <a:latin typeface="Helvetica Neue" charset="0"/>
                <a:ea typeface="Helvetica Neue" charset="0"/>
                <a:cs typeface="Helvetica Neue" charset="0"/>
              </a:defRPr>
            </a:lvl1pPr>
          </a:lstStyle>
          <a:p>
            <a:pPr>
              <a:defRPr/>
            </a:pPr>
            <a:fld id="{9AB54A25-5E31-204E-99C1-2A4E499E2C29}" type="slidenum">
              <a:rPr lang="en-US" smtClean="0"/>
              <a:pPr>
                <a:defRPr/>
              </a:pPr>
              <a:t>‹#›</a:t>
            </a:fld>
            <a:endParaRPr lang="en-US" dirty="0"/>
          </a:p>
        </p:txBody>
      </p:sp>
    </p:spTree>
    <p:extLst>
      <p:ext uri="{BB962C8B-B14F-4D97-AF65-F5344CB8AC3E}">
        <p14:creationId xmlns:p14="http://schemas.microsoft.com/office/powerpoint/2010/main" val="186898330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lum/>
          </a:blip>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86" r:id="rId11"/>
  </p:sldLayoutIdLst>
  <p:hf hdr="0" ftr="0" dt="0"/>
  <p:txStyles>
    <p:titleStyle>
      <a:lvl1pPr algn="ctr" defTabSz="457200" rtl="0" eaLnBrk="1" fontAlgn="base" hangingPunct="1">
        <a:spcBef>
          <a:spcPct val="0"/>
        </a:spcBef>
        <a:spcAft>
          <a:spcPct val="0"/>
        </a:spcAft>
        <a:defRPr sz="4400" kern="1200">
          <a:solidFill>
            <a:schemeClr val="tx1"/>
          </a:solidFill>
          <a:latin typeface="+mj-lt"/>
          <a:ea typeface="ＭＳ Ｐゴシック" charset="0"/>
          <a:cs typeface="ＭＳ Ｐゴシック" charset="0"/>
        </a:defRPr>
      </a:lvl1pPr>
      <a:lvl2pPr algn="ctr" defTabSz="457200" rtl="0" eaLnBrk="1" fontAlgn="base" hangingPunct="1">
        <a:spcBef>
          <a:spcPct val="0"/>
        </a:spcBef>
        <a:spcAft>
          <a:spcPct val="0"/>
        </a:spcAft>
        <a:defRPr sz="4400">
          <a:solidFill>
            <a:schemeClr val="tx1"/>
          </a:solidFill>
          <a:latin typeface="Arial" charset="0"/>
          <a:ea typeface="ＭＳ Ｐゴシック" charset="0"/>
          <a:cs typeface="ＭＳ Ｐゴシック" charset="0"/>
        </a:defRPr>
      </a:lvl2pPr>
      <a:lvl3pPr algn="ctr" defTabSz="457200" rtl="0" eaLnBrk="1" fontAlgn="base" hangingPunct="1">
        <a:spcBef>
          <a:spcPct val="0"/>
        </a:spcBef>
        <a:spcAft>
          <a:spcPct val="0"/>
        </a:spcAft>
        <a:defRPr sz="4400">
          <a:solidFill>
            <a:schemeClr val="tx1"/>
          </a:solidFill>
          <a:latin typeface="Arial" charset="0"/>
          <a:ea typeface="ＭＳ Ｐゴシック" charset="0"/>
          <a:cs typeface="ＭＳ Ｐゴシック" charset="0"/>
        </a:defRPr>
      </a:lvl3pPr>
      <a:lvl4pPr algn="ctr" defTabSz="457200" rtl="0" eaLnBrk="1" fontAlgn="base" hangingPunct="1">
        <a:spcBef>
          <a:spcPct val="0"/>
        </a:spcBef>
        <a:spcAft>
          <a:spcPct val="0"/>
        </a:spcAft>
        <a:defRPr sz="4400">
          <a:solidFill>
            <a:schemeClr val="tx1"/>
          </a:solidFill>
          <a:latin typeface="Arial" charset="0"/>
          <a:ea typeface="ＭＳ Ｐゴシック" charset="0"/>
          <a:cs typeface="ＭＳ Ｐゴシック" charset="0"/>
        </a:defRPr>
      </a:lvl4pPr>
      <a:lvl5pPr algn="ctr" defTabSz="457200" rtl="0" eaLnBrk="1" fontAlgn="base" hangingPunct="1">
        <a:spcBef>
          <a:spcPct val="0"/>
        </a:spcBef>
        <a:spcAft>
          <a:spcPct val="0"/>
        </a:spcAft>
        <a:defRPr sz="4400">
          <a:solidFill>
            <a:schemeClr val="tx1"/>
          </a:solidFill>
          <a:latin typeface="Arial" charset="0"/>
          <a:ea typeface="ＭＳ Ｐゴシック" charset="0"/>
          <a:cs typeface="ＭＳ Ｐゴシック" charset="0"/>
        </a:defRPr>
      </a:lvl5pPr>
      <a:lvl6pPr marL="457200" algn="ctr" defTabSz="457200"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6pPr>
      <a:lvl7pPr marL="914400" algn="ctr" defTabSz="457200"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7pPr>
      <a:lvl8pPr marL="1371600" algn="ctr" defTabSz="457200"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8pPr>
      <a:lvl9pPr marL="1828800" algn="ctr" defTabSz="457200" rtl="0" eaLnBrk="1" fontAlgn="base" hangingPunct="1">
        <a:spcBef>
          <a:spcPct val="0"/>
        </a:spcBef>
        <a:spcAft>
          <a:spcPct val="0"/>
        </a:spcAft>
        <a:defRPr sz="4400">
          <a:solidFill>
            <a:schemeClr val="tx1"/>
          </a:solidFill>
          <a:latin typeface="Calibri" charset="0"/>
          <a:ea typeface="ＭＳ Ｐゴシック" charset="0"/>
          <a:cs typeface="ＭＳ Ｐゴシック" charset="0"/>
        </a:defRPr>
      </a:lvl9pPr>
    </p:titleStyle>
    <p:bodyStyle>
      <a:lvl1pPr marL="342900" indent="-342900" algn="l" defTabSz="457200" rtl="0" eaLnBrk="1" fontAlgn="base" hangingPunct="1">
        <a:spcBef>
          <a:spcPct val="20000"/>
        </a:spcBef>
        <a:spcAft>
          <a:spcPct val="0"/>
        </a:spcAft>
        <a:buFont typeface="Arial" charset="0"/>
        <a:buChar char="•"/>
        <a:defRPr sz="3200" kern="1200">
          <a:solidFill>
            <a:schemeClr val="tx1"/>
          </a:solidFill>
          <a:latin typeface="+mn-lt"/>
          <a:ea typeface="ＭＳ Ｐゴシック" charset="0"/>
          <a:cs typeface="ＭＳ Ｐゴシック" charset="0"/>
        </a:defRPr>
      </a:lvl1pPr>
      <a:lvl2pPr marL="742950" indent="-285750" algn="l" defTabSz="457200" rtl="0" eaLnBrk="1" fontAlgn="base" hangingPunct="1">
        <a:spcBef>
          <a:spcPct val="20000"/>
        </a:spcBef>
        <a:spcAft>
          <a:spcPct val="0"/>
        </a:spcAft>
        <a:buFont typeface="Arial" charset="0"/>
        <a:buChar char="–"/>
        <a:defRPr sz="2800" kern="1200">
          <a:solidFill>
            <a:schemeClr val="tx1"/>
          </a:solidFill>
          <a:latin typeface="+mn-lt"/>
          <a:ea typeface="ＭＳ Ｐゴシック" charset="0"/>
          <a:cs typeface="+mn-cs"/>
        </a:defRPr>
      </a:lvl2pPr>
      <a:lvl3pPr marL="1143000" indent="-228600" algn="l" defTabSz="457200" rtl="0" eaLnBrk="1" fontAlgn="base" hangingPunct="1">
        <a:spcBef>
          <a:spcPct val="20000"/>
        </a:spcBef>
        <a:spcAft>
          <a:spcPct val="0"/>
        </a:spcAft>
        <a:buFont typeface="Arial" charset="0"/>
        <a:buChar char="•"/>
        <a:defRPr sz="2400" kern="1200">
          <a:solidFill>
            <a:schemeClr val="tx1"/>
          </a:solidFill>
          <a:latin typeface="+mn-lt"/>
          <a:ea typeface="ＭＳ Ｐゴシック" charset="0"/>
          <a:cs typeface="+mn-cs"/>
        </a:defRPr>
      </a:lvl3pPr>
      <a:lvl4pPr marL="1600200" indent="-228600" algn="l" defTabSz="457200" rtl="0" eaLnBrk="1" fontAlgn="base" hangingPunct="1">
        <a:spcBef>
          <a:spcPct val="20000"/>
        </a:spcBef>
        <a:spcAft>
          <a:spcPct val="0"/>
        </a:spcAft>
        <a:buFont typeface="Arial" charset="0"/>
        <a:buChar char="–"/>
        <a:defRPr sz="2000" kern="1200">
          <a:solidFill>
            <a:schemeClr val="tx1"/>
          </a:solidFill>
          <a:latin typeface="+mn-lt"/>
          <a:ea typeface="ＭＳ Ｐゴシック" charset="0"/>
          <a:cs typeface="+mn-cs"/>
        </a:defRPr>
      </a:lvl4pPr>
      <a:lvl5pPr marL="2057400" indent="-228600" algn="l" defTabSz="457200" rtl="0" eaLnBrk="1" fontAlgn="base" hangingPunct="1">
        <a:spcBef>
          <a:spcPct val="20000"/>
        </a:spcBef>
        <a:spcAft>
          <a:spcPct val="0"/>
        </a:spcAft>
        <a:buFont typeface="Arial"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 Id="rId3" Type="http://schemas.openxmlformats.org/officeDocument/2006/relationships/image" Target="../media/image1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4.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s>
</file>

<file path=ppt/slides/_rels/slide15.xml.rels><?xml version="1.0" encoding="UTF-8" standalone="yes"?>
<Relationships xmlns="http://schemas.openxmlformats.org/package/2006/relationships"><Relationship Id="rId3" Type="http://schemas.openxmlformats.org/officeDocument/2006/relationships/image" Target="../media/image16.emf"/><Relationship Id="rId4" Type="http://schemas.openxmlformats.org/officeDocument/2006/relationships/image" Target="../media/image17.emf"/><Relationship Id="rId5" Type="http://schemas.openxmlformats.org/officeDocument/2006/relationships/image" Target="../media/image18.em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6.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20.emf"/><Relationship Id="rId1" Type="http://schemas.openxmlformats.org/officeDocument/2006/relationships/slideLayout" Target="../slideLayouts/slideLayout2.xml"/><Relationship Id="rId2" Type="http://schemas.openxmlformats.org/officeDocument/2006/relationships/image" Target="../media/image19.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3" Type="http://schemas.openxmlformats.org/officeDocument/2006/relationships/image" Target="../media/image21.jpg"/><Relationship Id="rId4" Type="http://schemas.openxmlformats.org/officeDocument/2006/relationships/image" Target="../media/image22.jpg"/><Relationship Id="rId5" Type="http://schemas.openxmlformats.org/officeDocument/2006/relationships/image" Target="../media/image23.png"/><Relationship Id="rId6" Type="http://schemas.openxmlformats.org/officeDocument/2006/relationships/image" Target="../media/image24.jpeg"/><Relationship Id="rId1" Type="http://schemas.openxmlformats.org/officeDocument/2006/relationships/slideLayout" Target="../slideLayouts/slideLayout2.xml"/><Relationship Id="rId2" Type="http://schemas.openxmlformats.org/officeDocument/2006/relationships/hyperlink" Target="https://files.slack.com/files-pri/T0N3CTT46-F9K5SS0BF/image_uploaded_from_ios.jp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5.emf"/></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jp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4" Type="http://schemas.openxmlformats.org/officeDocument/2006/relationships/image" Target="../media/image9.jp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89748" y="3285485"/>
            <a:ext cx="8908194" cy="1470025"/>
          </a:xfrm>
        </p:spPr>
        <p:txBody>
          <a:bodyPr/>
          <a:lstStyle/>
          <a:p>
            <a:r>
              <a:rPr lang="en-US" sz="3200" b="1" dirty="0" smtClean="0"/>
              <a:t>From Data Science to Hydrology: </a:t>
            </a:r>
            <a:br>
              <a:rPr lang="en-US" sz="3200" b="1" dirty="0" smtClean="0"/>
            </a:br>
            <a:r>
              <a:rPr lang="en-US" sz="3200" b="1" dirty="0" smtClean="0"/>
              <a:t>California Reservoirs During Drought</a:t>
            </a:r>
            <a:endParaRPr lang="en-US" sz="3200" b="1" dirty="0"/>
          </a:p>
        </p:txBody>
      </p:sp>
      <p:sp>
        <p:nvSpPr>
          <p:cNvPr id="3" name="Subtitle 2"/>
          <p:cNvSpPr>
            <a:spLocks noGrp="1"/>
          </p:cNvSpPr>
          <p:nvPr>
            <p:ph type="subTitle" idx="1"/>
          </p:nvPr>
        </p:nvSpPr>
        <p:spPr>
          <a:xfrm>
            <a:off x="0" y="4755510"/>
            <a:ext cx="9144000" cy="1298734"/>
          </a:xfrm>
        </p:spPr>
        <p:txBody>
          <a:bodyPr/>
          <a:lstStyle/>
          <a:p>
            <a:r>
              <a:rPr lang="en-US" sz="2400" dirty="0" err="1" smtClean="0">
                <a:solidFill>
                  <a:srgbClr val="000000"/>
                </a:solidFill>
              </a:rPr>
              <a:t>Armeen</a:t>
            </a:r>
            <a:r>
              <a:rPr lang="en-US" sz="2400" dirty="0" smtClean="0">
                <a:solidFill>
                  <a:srgbClr val="000000"/>
                </a:solidFill>
              </a:rPr>
              <a:t> </a:t>
            </a:r>
            <a:r>
              <a:rPr lang="en-US" sz="2400" dirty="0" err="1" smtClean="0">
                <a:solidFill>
                  <a:srgbClr val="000000"/>
                </a:solidFill>
              </a:rPr>
              <a:t>Taeb</a:t>
            </a:r>
            <a:r>
              <a:rPr lang="en-US" sz="2400" dirty="0" smtClean="0">
                <a:solidFill>
                  <a:srgbClr val="000000"/>
                </a:solidFill>
              </a:rPr>
              <a:t> (Caltech)</a:t>
            </a:r>
          </a:p>
          <a:p>
            <a:endParaRPr lang="en-US" sz="500" dirty="0" smtClean="0">
              <a:solidFill>
                <a:srgbClr val="000000"/>
              </a:solidFill>
            </a:endParaRPr>
          </a:p>
          <a:p>
            <a:r>
              <a:rPr lang="en-US" sz="1600" dirty="0" smtClean="0">
                <a:solidFill>
                  <a:srgbClr val="000000"/>
                </a:solidFill>
              </a:rPr>
              <a:t>Joint work with: </a:t>
            </a:r>
            <a:r>
              <a:rPr lang="en-US" sz="1600" dirty="0" err="1" smtClean="0">
                <a:solidFill>
                  <a:srgbClr val="000000"/>
                </a:solidFill>
              </a:rPr>
              <a:t>Venkat</a:t>
            </a:r>
            <a:r>
              <a:rPr lang="en-US" sz="1600" dirty="0" smtClean="0">
                <a:solidFill>
                  <a:srgbClr val="000000"/>
                </a:solidFill>
              </a:rPr>
              <a:t> </a:t>
            </a:r>
            <a:r>
              <a:rPr lang="en-US" sz="1600" dirty="0" err="1" smtClean="0">
                <a:solidFill>
                  <a:srgbClr val="000000"/>
                </a:solidFill>
              </a:rPr>
              <a:t>Chandrasekaran</a:t>
            </a:r>
            <a:r>
              <a:rPr lang="en-US" sz="1600" dirty="0" smtClean="0">
                <a:solidFill>
                  <a:srgbClr val="000000"/>
                </a:solidFill>
              </a:rPr>
              <a:t> (Caltech), John </a:t>
            </a:r>
            <a:r>
              <a:rPr lang="en-US" sz="1600" dirty="0" err="1" smtClean="0">
                <a:solidFill>
                  <a:srgbClr val="000000"/>
                </a:solidFill>
              </a:rPr>
              <a:t>Reager</a:t>
            </a:r>
            <a:r>
              <a:rPr lang="en-US" sz="1600" dirty="0" smtClean="0">
                <a:solidFill>
                  <a:srgbClr val="000000"/>
                </a:solidFill>
              </a:rPr>
              <a:t> (JPL)</a:t>
            </a:r>
          </a:p>
          <a:p>
            <a:r>
              <a:rPr lang="en-US" sz="1600" dirty="0" smtClean="0">
                <a:solidFill>
                  <a:srgbClr val="000000"/>
                </a:solidFill>
              </a:rPr>
              <a:t>         Michael </a:t>
            </a:r>
            <a:r>
              <a:rPr lang="en-US" sz="1600" dirty="0" err="1" smtClean="0">
                <a:solidFill>
                  <a:srgbClr val="000000"/>
                </a:solidFill>
              </a:rPr>
              <a:t>Turmon</a:t>
            </a:r>
            <a:r>
              <a:rPr lang="en-US" sz="1600" dirty="0" smtClean="0">
                <a:solidFill>
                  <a:srgbClr val="000000"/>
                </a:solidFill>
              </a:rPr>
              <a:t> (JPL)</a:t>
            </a:r>
          </a:p>
          <a:p>
            <a:endParaRPr lang="en-US" sz="2000" dirty="0" smtClean="0">
              <a:solidFill>
                <a:srgbClr val="000000"/>
              </a:solidFill>
            </a:endParaRPr>
          </a:p>
          <a:p>
            <a:endParaRPr lang="en-US" sz="2000" dirty="0" smtClean="0">
              <a:solidFill>
                <a:srgbClr val="000000"/>
              </a:solidFill>
            </a:endParaRPr>
          </a:p>
          <a:p>
            <a:endParaRPr lang="en-US" dirty="0">
              <a:solidFill>
                <a:srgbClr val="000000"/>
              </a:solidFill>
            </a:endParaRPr>
          </a:p>
          <a:p>
            <a:endParaRPr lang="en-US" dirty="0" smtClean="0">
              <a:solidFill>
                <a:srgbClr val="000000"/>
              </a:solidFill>
            </a:endParaRPr>
          </a:p>
        </p:txBody>
      </p:sp>
      <p:pic>
        <p:nvPicPr>
          <p:cNvPr id="4" name="Picture 3" descr="shasta-usgovt-2004-oct-25.jpg"/>
          <p:cNvPicPr>
            <a:picLocks noChangeAspect="1"/>
          </p:cNvPicPr>
          <p:nvPr/>
        </p:nvPicPr>
        <p:blipFill rotWithShape="1">
          <a:blip r:embed="rId3">
            <a:extLst>
              <a:ext uri="{28A0092B-C50C-407E-A947-70E740481C1C}">
                <a14:useLocalDpi xmlns:a14="http://schemas.microsoft.com/office/drawing/2010/main" val="0"/>
              </a:ext>
            </a:extLst>
          </a:blip>
          <a:srcRect t="35020"/>
          <a:stretch/>
        </p:blipFill>
        <p:spPr>
          <a:xfrm>
            <a:off x="2111392" y="272511"/>
            <a:ext cx="5210964" cy="2708865"/>
          </a:xfrm>
          <a:prstGeom prst="rect">
            <a:avLst/>
          </a:prstGeom>
        </p:spPr>
      </p:pic>
    </p:spTree>
    <p:extLst>
      <p:ext uri="{BB962C8B-B14F-4D97-AF65-F5344CB8AC3E}">
        <p14:creationId xmlns:p14="http://schemas.microsoft.com/office/powerpoint/2010/main" val="210663880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3294" y="70922"/>
            <a:ext cx="8229600" cy="1143000"/>
          </a:xfrm>
        </p:spPr>
        <p:txBody>
          <a:bodyPr/>
          <a:lstStyle/>
          <a:p>
            <a:r>
              <a:rPr lang="en-US" sz="3500" dirty="0" smtClean="0"/>
              <a:t>Model Output</a:t>
            </a:r>
            <a:endParaRPr lang="en-US" sz="3500" dirty="0"/>
          </a:p>
        </p:txBody>
      </p:sp>
      <p:sp>
        <p:nvSpPr>
          <p:cNvPr id="10" name="Rectangle 9"/>
          <p:cNvSpPr/>
          <p:nvPr/>
        </p:nvSpPr>
        <p:spPr>
          <a:xfrm>
            <a:off x="244718" y="921121"/>
            <a:ext cx="2996192" cy="2554545"/>
          </a:xfrm>
          <a:prstGeom prst="rect">
            <a:avLst/>
          </a:prstGeom>
        </p:spPr>
        <p:txBody>
          <a:bodyPr wrap="square">
            <a:spAutoFit/>
          </a:bodyPr>
          <a:lstStyle/>
          <a:p>
            <a:r>
              <a:rPr lang="en-US" sz="2000" dirty="0" smtClean="0"/>
              <a:t>Model parameters</a:t>
            </a:r>
          </a:p>
          <a:p>
            <a:endParaRPr lang="en-US" sz="1000" dirty="0" smtClean="0"/>
          </a:p>
          <a:p>
            <a:pPr marL="800100" lvl="1" indent="-342900">
              <a:buFont typeface="Arial" charset="0"/>
              <a:buChar char="•"/>
            </a:pPr>
            <a:r>
              <a:rPr lang="en-US" sz="2000" dirty="0" smtClean="0"/>
              <a:t>2</a:t>
            </a:r>
            <a:r>
              <a:rPr lang="en-US" sz="2000" dirty="0" smtClean="0">
                <a:solidFill>
                  <a:srgbClr val="FF0000"/>
                </a:solidFill>
              </a:rPr>
              <a:t> </a:t>
            </a:r>
            <a:r>
              <a:rPr lang="en-US" sz="2000" dirty="0"/>
              <a:t>latent </a:t>
            </a:r>
            <a:r>
              <a:rPr lang="en-US" sz="2000" dirty="0" smtClean="0"/>
              <a:t>variables</a:t>
            </a:r>
          </a:p>
          <a:p>
            <a:pPr marL="800100" lvl="1" indent="-342900">
              <a:buFont typeface="Arial" charset="0"/>
              <a:buChar char="•"/>
            </a:pPr>
            <a:endParaRPr lang="en-US" sz="1000" dirty="0" smtClean="0"/>
          </a:p>
          <a:p>
            <a:pPr marL="800100" lvl="1" indent="-342900">
              <a:buFont typeface="Arial" charset="0"/>
              <a:buChar char="•"/>
            </a:pPr>
            <a:r>
              <a:rPr lang="en-US" sz="2000" dirty="0"/>
              <a:t>171</a:t>
            </a:r>
            <a:r>
              <a:rPr lang="en-US" sz="2000" dirty="0">
                <a:solidFill>
                  <a:srgbClr val="FF0000"/>
                </a:solidFill>
              </a:rPr>
              <a:t> </a:t>
            </a:r>
            <a:r>
              <a:rPr lang="en-US" sz="2000" dirty="0"/>
              <a:t>edges  (~ 0.1 of the total possible</a:t>
            </a:r>
            <a:r>
              <a:rPr lang="en-US" sz="2000" dirty="0" smtClean="0"/>
              <a:t>)</a:t>
            </a:r>
          </a:p>
          <a:p>
            <a:pPr marL="342900" indent="-342900">
              <a:buFont typeface="Arial" charset="0"/>
              <a:buChar char="•"/>
            </a:pPr>
            <a:endParaRPr lang="en-US" sz="2000" dirty="0" smtClean="0"/>
          </a:p>
          <a:p>
            <a:endParaRPr lang="en-US" sz="2000" dirty="0" smtClean="0">
              <a:solidFill>
                <a:srgbClr val="FF0000"/>
              </a:solidFill>
            </a:endParaRPr>
          </a:p>
          <a:p>
            <a:endParaRPr lang="en-US" sz="2000" dirty="0">
              <a:solidFill>
                <a:srgbClr val="FF0000"/>
              </a:solidFill>
            </a:endParaRPr>
          </a:p>
        </p:txBody>
      </p:sp>
      <p:sp>
        <p:nvSpPr>
          <p:cNvPr id="11" name="Rectangle 10"/>
          <p:cNvSpPr/>
          <p:nvPr/>
        </p:nvSpPr>
        <p:spPr>
          <a:xfrm>
            <a:off x="244718" y="2804934"/>
            <a:ext cx="3215174" cy="4832092"/>
          </a:xfrm>
          <a:prstGeom prst="rect">
            <a:avLst/>
          </a:prstGeom>
        </p:spPr>
        <p:txBody>
          <a:bodyPr wrap="square">
            <a:spAutoFit/>
          </a:bodyPr>
          <a:lstStyle/>
          <a:p>
            <a:r>
              <a:rPr lang="en-US" sz="2000" dirty="0" smtClean="0"/>
              <a:t>Concise and interpretable:</a:t>
            </a:r>
          </a:p>
          <a:p>
            <a:endParaRPr lang="en-US" sz="2000" dirty="0"/>
          </a:p>
          <a:p>
            <a:pPr marL="800100" lvl="1" indent="-342900">
              <a:buFont typeface="Arial" charset="0"/>
              <a:buChar char="•"/>
            </a:pPr>
            <a:r>
              <a:rPr lang="en-US" sz="2000" dirty="0" smtClean="0"/>
              <a:t>Lower (linear regression) </a:t>
            </a:r>
            <a:r>
              <a:rPr lang="mr-IN" sz="2000" dirty="0" smtClean="0"/>
              <a:t>–</a:t>
            </a:r>
            <a:r>
              <a:rPr lang="en-US" sz="2000" dirty="0" smtClean="0"/>
              <a:t> Upper (our model)</a:t>
            </a:r>
          </a:p>
          <a:p>
            <a:pPr marL="800100" lvl="1" indent="-342900">
              <a:buFont typeface="Arial" charset="0"/>
              <a:buChar char="•"/>
            </a:pPr>
            <a:endParaRPr lang="en-US" sz="1000" dirty="0"/>
          </a:p>
          <a:p>
            <a:pPr marL="800100" lvl="1" indent="-342900">
              <a:buFont typeface="Arial" charset="0"/>
              <a:buChar char="•"/>
            </a:pPr>
            <a:r>
              <a:rPr lang="en-US" sz="2000" dirty="0" smtClean="0"/>
              <a:t>Can read off interdependencies</a:t>
            </a:r>
          </a:p>
          <a:p>
            <a:pPr marL="800100" lvl="1" indent="-342900">
              <a:buFont typeface="Arial" charset="0"/>
              <a:buChar char="•"/>
            </a:pPr>
            <a:endParaRPr lang="en-US" sz="1000" dirty="0"/>
          </a:p>
          <a:p>
            <a:pPr marL="800100" lvl="1" indent="-342900">
              <a:buFont typeface="Arial" charset="0"/>
              <a:buChar char="•"/>
            </a:pPr>
            <a:r>
              <a:rPr lang="en-US" sz="2000" dirty="0"/>
              <a:t>w</a:t>
            </a:r>
            <a:r>
              <a:rPr lang="en-US" sz="2000" dirty="0" smtClean="0"/>
              <a:t>ithin </a:t>
            </a:r>
            <a:r>
              <a:rPr lang="en-US" sz="2000" dirty="0"/>
              <a:t>zone edge strength/total edge strength = 0.86</a:t>
            </a:r>
          </a:p>
          <a:p>
            <a:pPr marL="342900" indent="-342900">
              <a:buFontTx/>
              <a:buChar char="-"/>
            </a:pPr>
            <a:endParaRPr lang="en-US" sz="2200" dirty="0"/>
          </a:p>
          <a:p>
            <a:pPr marL="800100" lvl="1" indent="-342900">
              <a:buFont typeface="Arial" charset="0"/>
              <a:buChar char="•"/>
            </a:pPr>
            <a:endParaRPr lang="en-US" sz="2000" dirty="0" smtClean="0"/>
          </a:p>
          <a:p>
            <a:endParaRPr lang="en-US" sz="2000" dirty="0" smtClean="0">
              <a:solidFill>
                <a:srgbClr val="FF0000"/>
              </a:solidFill>
            </a:endParaRPr>
          </a:p>
          <a:p>
            <a:endParaRPr lang="en-US" sz="2000" dirty="0">
              <a:solidFill>
                <a:srgbClr val="FF0000"/>
              </a:solidFill>
            </a:endParaRPr>
          </a:p>
        </p:txBody>
      </p:sp>
      <p:sp>
        <p:nvSpPr>
          <p:cNvPr id="12" name="Rectangle 11"/>
          <p:cNvSpPr/>
          <p:nvPr/>
        </p:nvSpPr>
        <p:spPr>
          <a:xfrm>
            <a:off x="2138807" y="5799436"/>
            <a:ext cx="5502876" cy="90617"/>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bg1"/>
              </a:solidFill>
            </a:endParaRPr>
          </a:p>
        </p:txBody>
      </p:sp>
      <p:grpSp>
        <p:nvGrpSpPr>
          <p:cNvPr id="45" name="Group 44"/>
          <p:cNvGrpSpPr/>
          <p:nvPr/>
        </p:nvGrpSpPr>
        <p:grpSpPr>
          <a:xfrm>
            <a:off x="3459892" y="676970"/>
            <a:ext cx="6162367" cy="6247208"/>
            <a:chOff x="3459892" y="630982"/>
            <a:chExt cx="6162367" cy="6247208"/>
          </a:xfrm>
        </p:grpSpPr>
        <p:grpSp>
          <p:nvGrpSpPr>
            <p:cNvPr id="30" name="Group 29"/>
            <p:cNvGrpSpPr/>
            <p:nvPr/>
          </p:nvGrpSpPr>
          <p:grpSpPr>
            <a:xfrm>
              <a:off x="3459892" y="630982"/>
              <a:ext cx="6162367" cy="6247208"/>
              <a:chOff x="3459892" y="630982"/>
              <a:chExt cx="6162367" cy="6247208"/>
            </a:xfrm>
          </p:grpSpPr>
          <p:pic>
            <p:nvPicPr>
              <p:cNvPr id="20" name="Picture 1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59892" y="658898"/>
                <a:ext cx="5959443" cy="5940031"/>
              </a:xfrm>
              <a:prstGeom prst="rect">
                <a:avLst/>
              </a:prstGeom>
            </p:spPr>
          </p:pic>
          <p:sp>
            <p:nvSpPr>
              <p:cNvPr id="18" name="TextBox 17"/>
              <p:cNvSpPr txBox="1"/>
              <p:nvPr/>
            </p:nvSpPr>
            <p:spPr>
              <a:xfrm rot="5460000">
                <a:off x="3075738" y="1537785"/>
                <a:ext cx="1285102" cy="276999"/>
              </a:xfrm>
              <a:prstGeom prst="rect">
                <a:avLst/>
              </a:prstGeom>
              <a:noFill/>
            </p:spPr>
            <p:txBody>
              <a:bodyPr wrap="square" rtlCol="0">
                <a:spAutoFit/>
              </a:bodyPr>
              <a:lstStyle/>
              <a:p>
                <a:r>
                  <a:rPr lang="en-US" sz="1200" dirty="0" smtClean="0"/>
                  <a:t>Tulare</a:t>
                </a:r>
                <a:endParaRPr lang="en-US" sz="1200" dirty="0"/>
              </a:p>
            </p:txBody>
          </p:sp>
          <p:sp>
            <p:nvSpPr>
              <p:cNvPr id="21" name="TextBox 20"/>
              <p:cNvSpPr txBox="1"/>
              <p:nvPr/>
            </p:nvSpPr>
            <p:spPr>
              <a:xfrm rot="5460000">
                <a:off x="3036323" y="2659405"/>
                <a:ext cx="1285102" cy="276999"/>
              </a:xfrm>
              <a:prstGeom prst="rect">
                <a:avLst/>
              </a:prstGeom>
              <a:noFill/>
            </p:spPr>
            <p:txBody>
              <a:bodyPr wrap="square" rtlCol="0">
                <a:spAutoFit/>
              </a:bodyPr>
              <a:lstStyle/>
              <a:p>
                <a:r>
                  <a:rPr lang="en-US" sz="1200" dirty="0" smtClean="0"/>
                  <a:t>S. Joaquin</a:t>
                </a:r>
                <a:endParaRPr lang="en-US" sz="1200" dirty="0"/>
              </a:p>
            </p:txBody>
          </p:sp>
          <p:sp>
            <p:nvSpPr>
              <p:cNvPr id="22" name="TextBox 21"/>
              <p:cNvSpPr txBox="1"/>
              <p:nvPr/>
            </p:nvSpPr>
            <p:spPr>
              <a:xfrm rot="5460000">
                <a:off x="3036324" y="4515528"/>
                <a:ext cx="1285102" cy="276999"/>
              </a:xfrm>
              <a:prstGeom prst="rect">
                <a:avLst/>
              </a:prstGeom>
              <a:noFill/>
            </p:spPr>
            <p:txBody>
              <a:bodyPr wrap="square" rtlCol="0">
                <a:spAutoFit/>
              </a:bodyPr>
              <a:lstStyle/>
              <a:p>
                <a:r>
                  <a:rPr lang="en-US" sz="1200" dirty="0" smtClean="0"/>
                  <a:t>Sacramento</a:t>
                </a:r>
                <a:endParaRPr lang="en-US" sz="1200" dirty="0"/>
              </a:p>
            </p:txBody>
          </p:sp>
          <p:sp>
            <p:nvSpPr>
              <p:cNvPr id="23" name="TextBox 22"/>
              <p:cNvSpPr txBox="1"/>
              <p:nvPr/>
            </p:nvSpPr>
            <p:spPr>
              <a:xfrm rot="5460000">
                <a:off x="3082038" y="6004806"/>
                <a:ext cx="1285102" cy="461665"/>
              </a:xfrm>
              <a:prstGeom prst="rect">
                <a:avLst/>
              </a:prstGeom>
              <a:noFill/>
            </p:spPr>
            <p:txBody>
              <a:bodyPr wrap="square" rtlCol="0">
                <a:spAutoFit/>
              </a:bodyPr>
              <a:lstStyle/>
              <a:p>
                <a:r>
                  <a:rPr lang="en-US" sz="1200" dirty="0" smtClean="0"/>
                  <a:t>N.</a:t>
                </a:r>
              </a:p>
              <a:p>
                <a:r>
                  <a:rPr lang="en-US" sz="1200" dirty="0" smtClean="0"/>
                  <a:t>Coast</a:t>
                </a:r>
                <a:endParaRPr lang="en-US" sz="1200" dirty="0"/>
              </a:p>
            </p:txBody>
          </p:sp>
          <p:sp>
            <p:nvSpPr>
              <p:cNvPr id="25" name="TextBox 24"/>
              <p:cNvSpPr txBox="1"/>
              <p:nvPr/>
            </p:nvSpPr>
            <p:spPr>
              <a:xfrm>
                <a:off x="8337157" y="799097"/>
                <a:ext cx="1285102" cy="276999"/>
              </a:xfrm>
              <a:prstGeom prst="rect">
                <a:avLst/>
              </a:prstGeom>
              <a:noFill/>
            </p:spPr>
            <p:txBody>
              <a:bodyPr wrap="square" rtlCol="0">
                <a:spAutoFit/>
              </a:bodyPr>
              <a:lstStyle/>
              <a:p>
                <a:r>
                  <a:rPr lang="en-US" sz="1200" dirty="0" smtClean="0"/>
                  <a:t>Tulare</a:t>
                </a:r>
                <a:endParaRPr lang="en-US" sz="1200" dirty="0"/>
              </a:p>
            </p:txBody>
          </p:sp>
          <p:sp>
            <p:nvSpPr>
              <p:cNvPr id="27" name="TextBox 26"/>
              <p:cNvSpPr txBox="1"/>
              <p:nvPr/>
            </p:nvSpPr>
            <p:spPr>
              <a:xfrm>
                <a:off x="7052055" y="782647"/>
                <a:ext cx="1285102" cy="276999"/>
              </a:xfrm>
              <a:prstGeom prst="rect">
                <a:avLst/>
              </a:prstGeom>
              <a:noFill/>
            </p:spPr>
            <p:txBody>
              <a:bodyPr wrap="square" rtlCol="0">
                <a:spAutoFit/>
              </a:bodyPr>
              <a:lstStyle/>
              <a:p>
                <a:r>
                  <a:rPr lang="en-US" sz="1200" dirty="0" smtClean="0"/>
                  <a:t>San Joaquin</a:t>
                </a:r>
                <a:endParaRPr lang="en-US" sz="1200" dirty="0"/>
              </a:p>
            </p:txBody>
          </p:sp>
          <p:sp>
            <p:nvSpPr>
              <p:cNvPr id="28" name="TextBox 27"/>
              <p:cNvSpPr txBox="1"/>
              <p:nvPr/>
            </p:nvSpPr>
            <p:spPr>
              <a:xfrm>
                <a:off x="5046205" y="782646"/>
                <a:ext cx="1285102" cy="276999"/>
              </a:xfrm>
              <a:prstGeom prst="rect">
                <a:avLst/>
              </a:prstGeom>
              <a:noFill/>
            </p:spPr>
            <p:txBody>
              <a:bodyPr wrap="square" rtlCol="0">
                <a:spAutoFit/>
              </a:bodyPr>
              <a:lstStyle/>
              <a:p>
                <a:r>
                  <a:rPr lang="en-US" sz="1200" dirty="0" smtClean="0"/>
                  <a:t>Sacramento</a:t>
                </a:r>
                <a:endParaRPr lang="en-US" sz="1200" dirty="0"/>
              </a:p>
            </p:txBody>
          </p:sp>
          <p:sp>
            <p:nvSpPr>
              <p:cNvPr id="29" name="TextBox 28"/>
              <p:cNvSpPr txBox="1"/>
              <p:nvPr/>
            </p:nvSpPr>
            <p:spPr>
              <a:xfrm>
                <a:off x="4009679" y="630982"/>
                <a:ext cx="1285102" cy="461665"/>
              </a:xfrm>
              <a:prstGeom prst="rect">
                <a:avLst/>
              </a:prstGeom>
              <a:noFill/>
            </p:spPr>
            <p:txBody>
              <a:bodyPr wrap="square" rtlCol="0">
                <a:spAutoFit/>
              </a:bodyPr>
              <a:lstStyle/>
              <a:p>
                <a:r>
                  <a:rPr lang="en-US" sz="1200" dirty="0" smtClean="0"/>
                  <a:t>N.</a:t>
                </a:r>
              </a:p>
              <a:p>
                <a:r>
                  <a:rPr lang="en-US" sz="1200" dirty="0" smtClean="0"/>
                  <a:t>Coast</a:t>
                </a:r>
                <a:endParaRPr lang="en-US" sz="1200" dirty="0"/>
              </a:p>
            </p:txBody>
          </p:sp>
        </p:grpSp>
        <p:sp>
          <p:nvSpPr>
            <p:cNvPr id="44" name="TextBox 43"/>
            <p:cNvSpPr txBox="1"/>
            <p:nvPr/>
          </p:nvSpPr>
          <p:spPr>
            <a:xfrm>
              <a:off x="5905817" y="5720776"/>
              <a:ext cx="1788789" cy="338554"/>
            </a:xfrm>
            <a:prstGeom prst="rect">
              <a:avLst/>
            </a:prstGeom>
            <a:noFill/>
          </p:spPr>
          <p:txBody>
            <a:bodyPr wrap="square" rtlCol="0">
              <a:spAutoFit/>
            </a:bodyPr>
            <a:lstStyle/>
            <a:p>
              <a:r>
                <a:rPr lang="en-US" sz="1600" dirty="0" smtClean="0"/>
                <a:t>Edge Strength</a:t>
              </a:r>
              <a:endParaRPr lang="en-US" sz="1600" dirty="0"/>
            </a:p>
          </p:txBody>
        </p:sp>
      </p:grpSp>
      <p:grpSp>
        <p:nvGrpSpPr>
          <p:cNvPr id="57" name="Group 56"/>
          <p:cNvGrpSpPr/>
          <p:nvPr/>
        </p:nvGrpSpPr>
        <p:grpSpPr>
          <a:xfrm>
            <a:off x="3283614" y="558383"/>
            <a:ext cx="6318770" cy="6369726"/>
            <a:chOff x="3256968" y="704886"/>
            <a:chExt cx="6017442" cy="6201893"/>
          </a:xfrm>
        </p:grpSpPr>
        <p:grpSp>
          <p:nvGrpSpPr>
            <p:cNvPr id="46" name="Group 45"/>
            <p:cNvGrpSpPr/>
            <p:nvPr/>
          </p:nvGrpSpPr>
          <p:grpSpPr>
            <a:xfrm>
              <a:off x="3256968" y="704886"/>
              <a:ext cx="6017442" cy="6201893"/>
              <a:chOff x="768477" y="515652"/>
              <a:chExt cx="6017442" cy="6201893"/>
            </a:xfrm>
          </p:grpSpPr>
          <p:pic>
            <p:nvPicPr>
              <p:cNvPr id="47" name="Picture 4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8233" y="654804"/>
                <a:ext cx="5764967" cy="5701546"/>
              </a:xfrm>
              <a:prstGeom prst="rect">
                <a:avLst/>
              </a:prstGeom>
            </p:spPr>
          </p:pic>
          <p:sp>
            <p:nvSpPr>
              <p:cNvPr id="48" name="TextBox 47"/>
              <p:cNvSpPr txBox="1"/>
              <p:nvPr/>
            </p:nvSpPr>
            <p:spPr>
              <a:xfrm>
                <a:off x="1118198" y="515652"/>
                <a:ext cx="1285102" cy="461665"/>
              </a:xfrm>
              <a:prstGeom prst="rect">
                <a:avLst/>
              </a:prstGeom>
              <a:noFill/>
            </p:spPr>
            <p:txBody>
              <a:bodyPr wrap="square" rtlCol="0">
                <a:spAutoFit/>
              </a:bodyPr>
              <a:lstStyle/>
              <a:p>
                <a:r>
                  <a:rPr lang="en-US" sz="1200" dirty="0" smtClean="0"/>
                  <a:t>N.</a:t>
                </a:r>
              </a:p>
              <a:p>
                <a:r>
                  <a:rPr lang="en-US" sz="1200" dirty="0" smtClean="0"/>
                  <a:t>Coast</a:t>
                </a:r>
                <a:endParaRPr lang="en-US" sz="1200" dirty="0"/>
              </a:p>
            </p:txBody>
          </p:sp>
          <p:sp>
            <p:nvSpPr>
              <p:cNvPr id="49" name="TextBox 48"/>
              <p:cNvSpPr txBox="1"/>
              <p:nvPr/>
            </p:nvSpPr>
            <p:spPr>
              <a:xfrm>
                <a:off x="2255020" y="700318"/>
                <a:ext cx="1285102" cy="276999"/>
              </a:xfrm>
              <a:prstGeom prst="rect">
                <a:avLst/>
              </a:prstGeom>
              <a:noFill/>
            </p:spPr>
            <p:txBody>
              <a:bodyPr wrap="square" rtlCol="0">
                <a:spAutoFit/>
              </a:bodyPr>
              <a:lstStyle/>
              <a:p>
                <a:r>
                  <a:rPr lang="en-US" sz="1200" smtClean="0"/>
                  <a:t>Sacramento</a:t>
                </a:r>
                <a:endParaRPr lang="en-US" sz="1200" dirty="0"/>
              </a:p>
            </p:txBody>
          </p:sp>
          <p:sp>
            <p:nvSpPr>
              <p:cNvPr id="50" name="TextBox 49"/>
              <p:cNvSpPr txBox="1"/>
              <p:nvPr/>
            </p:nvSpPr>
            <p:spPr>
              <a:xfrm>
                <a:off x="4153841" y="669837"/>
                <a:ext cx="1285102" cy="276999"/>
              </a:xfrm>
              <a:prstGeom prst="rect">
                <a:avLst/>
              </a:prstGeom>
              <a:noFill/>
            </p:spPr>
            <p:txBody>
              <a:bodyPr wrap="square" rtlCol="0">
                <a:spAutoFit/>
              </a:bodyPr>
              <a:lstStyle/>
              <a:p>
                <a:r>
                  <a:rPr lang="en-US" sz="1200" dirty="0" smtClean="0"/>
                  <a:t>S. Joaquin</a:t>
                </a:r>
                <a:endParaRPr lang="en-US" sz="1200" dirty="0"/>
              </a:p>
            </p:txBody>
          </p:sp>
          <p:sp>
            <p:nvSpPr>
              <p:cNvPr id="51" name="TextBox 50"/>
              <p:cNvSpPr txBox="1"/>
              <p:nvPr/>
            </p:nvSpPr>
            <p:spPr>
              <a:xfrm>
                <a:off x="5500817" y="673852"/>
                <a:ext cx="1285102" cy="276999"/>
              </a:xfrm>
              <a:prstGeom prst="rect">
                <a:avLst/>
              </a:prstGeom>
              <a:noFill/>
            </p:spPr>
            <p:txBody>
              <a:bodyPr wrap="square" rtlCol="0">
                <a:spAutoFit/>
              </a:bodyPr>
              <a:lstStyle/>
              <a:p>
                <a:r>
                  <a:rPr lang="en-US" sz="1200" smtClean="0"/>
                  <a:t>Tulare</a:t>
                </a:r>
                <a:endParaRPr lang="en-US" sz="1200" dirty="0"/>
              </a:p>
            </p:txBody>
          </p:sp>
          <p:sp>
            <p:nvSpPr>
              <p:cNvPr id="52" name="TextBox 51"/>
              <p:cNvSpPr txBox="1"/>
              <p:nvPr/>
            </p:nvSpPr>
            <p:spPr>
              <a:xfrm rot="5460000">
                <a:off x="356759" y="1453208"/>
                <a:ext cx="1285102" cy="276999"/>
              </a:xfrm>
              <a:prstGeom prst="rect">
                <a:avLst/>
              </a:prstGeom>
              <a:noFill/>
            </p:spPr>
            <p:txBody>
              <a:bodyPr wrap="square" rtlCol="0">
                <a:spAutoFit/>
              </a:bodyPr>
              <a:lstStyle/>
              <a:p>
                <a:r>
                  <a:rPr lang="en-US" sz="1200" dirty="0" smtClean="0"/>
                  <a:t>Tulare</a:t>
                </a:r>
                <a:endParaRPr lang="en-US" sz="1200" dirty="0"/>
              </a:p>
            </p:txBody>
          </p:sp>
          <p:sp>
            <p:nvSpPr>
              <p:cNvPr id="53" name="TextBox 52"/>
              <p:cNvSpPr txBox="1"/>
              <p:nvPr/>
            </p:nvSpPr>
            <p:spPr>
              <a:xfrm rot="5460000">
                <a:off x="356759" y="2494647"/>
                <a:ext cx="1285102" cy="276999"/>
              </a:xfrm>
              <a:prstGeom prst="rect">
                <a:avLst/>
              </a:prstGeom>
              <a:noFill/>
            </p:spPr>
            <p:txBody>
              <a:bodyPr wrap="square" rtlCol="0">
                <a:spAutoFit/>
              </a:bodyPr>
              <a:lstStyle/>
              <a:p>
                <a:r>
                  <a:rPr lang="en-US" sz="1200" dirty="0" smtClean="0"/>
                  <a:t>S. Joaquin</a:t>
                </a:r>
                <a:endParaRPr lang="en-US" sz="1200" dirty="0"/>
              </a:p>
            </p:txBody>
          </p:sp>
          <p:sp>
            <p:nvSpPr>
              <p:cNvPr id="54" name="TextBox 53"/>
              <p:cNvSpPr txBox="1"/>
              <p:nvPr/>
            </p:nvSpPr>
            <p:spPr>
              <a:xfrm rot="5460000">
                <a:off x="356760" y="4391961"/>
                <a:ext cx="1285102" cy="276999"/>
              </a:xfrm>
              <a:prstGeom prst="rect">
                <a:avLst/>
              </a:prstGeom>
              <a:noFill/>
            </p:spPr>
            <p:txBody>
              <a:bodyPr wrap="square" rtlCol="0">
                <a:spAutoFit/>
              </a:bodyPr>
              <a:lstStyle/>
              <a:p>
                <a:r>
                  <a:rPr lang="en-US" sz="1200" smtClean="0"/>
                  <a:t>Sacramento</a:t>
                </a:r>
                <a:endParaRPr lang="en-US" sz="1200" dirty="0"/>
              </a:p>
            </p:txBody>
          </p:sp>
          <p:sp>
            <p:nvSpPr>
              <p:cNvPr id="55" name="TextBox 54"/>
              <p:cNvSpPr txBox="1"/>
              <p:nvPr/>
            </p:nvSpPr>
            <p:spPr>
              <a:xfrm rot="5460000">
                <a:off x="356759" y="5844161"/>
                <a:ext cx="1285102" cy="461665"/>
              </a:xfrm>
              <a:prstGeom prst="rect">
                <a:avLst/>
              </a:prstGeom>
              <a:noFill/>
            </p:spPr>
            <p:txBody>
              <a:bodyPr wrap="square" rtlCol="0">
                <a:spAutoFit/>
              </a:bodyPr>
              <a:lstStyle/>
              <a:p>
                <a:r>
                  <a:rPr lang="en-US" sz="1200" dirty="0" smtClean="0"/>
                  <a:t>N.</a:t>
                </a:r>
              </a:p>
              <a:p>
                <a:r>
                  <a:rPr lang="en-US" sz="1200" dirty="0" smtClean="0"/>
                  <a:t>Coast</a:t>
                </a:r>
                <a:endParaRPr lang="en-US" sz="1200" dirty="0"/>
              </a:p>
            </p:txBody>
          </p:sp>
        </p:grpSp>
        <p:sp>
          <p:nvSpPr>
            <p:cNvPr id="56" name="TextBox 55"/>
            <p:cNvSpPr txBox="1"/>
            <p:nvPr/>
          </p:nvSpPr>
          <p:spPr>
            <a:xfrm>
              <a:off x="5547376" y="5745434"/>
              <a:ext cx="1788789" cy="338554"/>
            </a:xfrm>
            <a:prstGeom prst="rect">
              <a:avLst/>
            </a:prstGeom>
            <a:noFill/>
          </p:spPr>
          <p:txBody>
            <a:bodyPr wrap="square" rtlCol="0">
              <a:spAutoFit/>
            </a:bodyPr>
            <a:lstStyle/>
            <a:p>
              <a:r>
                <a:rPr lang="en-US" sz="1600" dirty="0" smtClean="0"/>
                <a:t>Edge Strength</a:t>
              </a:r>
              <a:endParaRPr lang="en-US" sz="1600" dirty="0"/>
            </a:p>
          </p:txBody>
        </p:sp>
      </p:grpSp>
    </p:spTree>
    <p:extLst>
      <p:ext uri="{BB962C8B-B14F-4D97-AF65-F5344CB8AC3E}">
        <p14:creationId xmlns:p14="http://schemas.microsoft.com/office/powerpoint/2010/main" val="74741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5"/>
                                        </p:tgtEl>
                                        <p:attrNameLst>
                                          <p:attrName>style.visibility</p:attrName>
                                        </p:attrNameLst>
                                      </p:cBhvr>
                                      <p:to>
                                        <p:strVal val="visible"/>
                                      </p:to>
                                    </p:set>
                                  </p:childTnLst>
                                  <p:subTnLst>
                                    <p:set>
                                      <p:cBhvr override="childStyle">
                                        <p:cTn dur="1" fill="hold" display="0" masterRel="nextClick" afterEffect="1"/>
                                        <p:tgtEl>
                                          <p:spTgt spid="45"/>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0" y="70922"/>
            <a:ext cx="9144000" cy="1143000"/>
          </a:xfrm>
        </p:spPr>
        <p:txBody>
          <a:bodyPr/>
          <a:lstStyle/>
          <a:p>
            <a:r>
              <a:rPr lang="en-US" sz="3500" dirty="0" smtClean="0"/>
              <a:t>Exploring Network Edges</a:t>
            </a:r>
            <a:endParaRPr lang="en-US" sz="35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6595" y="1085335"/>
            <a:ext cx="4230686" cy="5272086"/>
          </a:xfrm>
          <a:prstGeom prst="rect">
            <a:avLst/>
          </a:prstGeom>
        </p:spPr>
      </p:pic>
      <p:sp>
        <p:nvSpPr>
          <p:cNvPr id="7" name="TextBox 6"/>
          <p:cNvSpPr txBox="1"/>
          <p:nvPr/>
        </p:nvSpPr>
        <p:spPr>
          <a:xfrm>
            <a:off x="5603876" y="1927495"/>
            <a:ext cx="2771775" cy="2800767"/>
          </a:xfrm>
          <a:prstGeom prst="rect">
            <a:avLst/>
          </a:prstGeom>
          <a:noFill/>
        </p:spPr>
        <p:txBody>
          <a:bodyPr wrap="square" rtlCol="0">
            <a:spAutoFit/>
          </a:bodyPr>
          <a:lstStyle/>
          <a:p>
            <a:pPr marL="342900" indent="-342900">
              <a:buFontTx/>
              <a:buChar char="-"/>
            </a:pPr>
            <a:r>
              <a:rPr lang="en-US" sz="2200" dirty="0" smtClean="0"/>
              <a:t>Folsom is the most connected reservoir</a:t>
            </a:r>
          </a:p>
          <a:p>
            <a:pPr marL="342900" indent="-342900">
              <a:buFontTx/>
              <a:buChar char="-"/>
            </a:pPr>
            <a:endParaRPr lang="en-US" sz="2200" dirty="0"/>
          </a:p>
          <a:p>
            <a:pPr marL="342900" indent="-342900">
              <a:buFontTx/>
              <a:buChar char="-"/>
            </a:pPr>
            <a:r>
              <a:rPr lang="en-US" sz="2200" dirty="0" smtClean="0"/>
              <a:t>4/5 of the strongest edges are pairs of reservoirs fed by same river </a:t>
            </a:r>
            <a:endParaRPr lang="en-US" sz="2200" dirty="0"/>
          </a:p>
        </p:txBody>
      </p:sp>
      <p:sp>
        <p:nvSpPr>
          <p:cNvPr id="4" name="Slide Number Placeholder 3"/>
          <p:cNvSpPr>
            <a:spLocks noGrp="1"/>
          </p:cNvSpPr>
          <p:nvPr>
            <p:ph type="sldNum" sz="quarter" idx="12"/>
          </p:nvPr>
        </p:nvSpPr>
        <p:spPr/>
        <p:txBody>
          <a:bodyPr/>
          <a:lstStyle/>
          <a:p>
            <a:pPr>
              <a:defRPr/>
            </a:pPr>
            <a:fld id="{2BAF0491-2AB4-2547-8270-FE3A17C86A8A}" type="slidenum">
              <a:rPr lang="en-US" smtClean="0"/>
              <a:pPr>
                <a:defRPr/>
              </a:pPr>
              <a:t>11</a:t>
            </a:fld>
            <a:endParaRPr lang="en-US" dirty="0"/>
          </a:p>
        </p:txBody>
      </p:sp>
    </p:spTree>
    <p:extLst>
      <p:ext uri="{BB962C8B-B14F-4D97-AF65-F5344CB8AC3E}">
        <p14:creationId xmlns:p14="http://schemas.microsoft.com/office/powerpoint/2010/main" val="152578788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9888" y="-80210"/>
            <a:ext cx="7952238" cy="879833"/>
          </a:xfrm>
        </p:spPr>
        <p:txBody>
          <a:bodyPr/>
          <a:lstStyle/>
          <a:p>
            <a:r>
              <a:rPr lang="en-US" sz="3500" dirty="0" smtClean="0"/>
              <a:t>Latent Variables of Reservoirs</a:t>
            </a:r>
            <a:endParaRPr lang="en-US" sz="3500" dirty="0"/>
          </a:p>
        </p:txBody>
      </p:sp>
      <p:graphicFrame>
        <p:nvGraphicFramePr>
          <p:cNvPr id="4" name="Table 3"/>
          <p:cNvGraphicFramePr>
            <a:graphicFrameLocks noGrp="1"/>
          </p:cNvGraphicFramePr>
          <p:nvPr>
            <p:extLst>
              <p:ext uri="{D42A27DB-BD31-4B8C-83A1-F6EECF244321}">
                <p14:modId xmlns:p14="http://schemas.microsoft.com/office/powerpoint/2010/main" val="1880680372"/>
              </p:ext>
            </p:extLst>
          </p:nvPr>
        </p:nvGraphicFramePr>
        <p:xfrm>
          <a:off x="1428750" y="1423447"/>
          <a:ext cx="6078957" cy="4348665"/>
        </p:xfrm>
        <a:graphic>
          <a:graphicData uri="http://schemas.openxmlformats.org/drawingml/2006/table">
            <a:tbl>
              <a:tblPr firstRow="1" bandRow="1">
                <a:tableStyleId>{5C22544A-7EE6-4342-B048-85BDC9FD1C3A}</a:tableStyleId>
              </a:tblPr>
              <a:tblGrid>
                <a:gridCol w="4020739"/>
                <a:gridCol w="2058218"/>
              </a:tblGrid>
              <a:tr h="701652">
                <a:tc>
                  <a:txBody>
                    <a:bodyPr/>
                    <a:lstStyle/>
                    <a:p>
                      <a:r>
                        <a:rPr lang="en-US" sz="2500" dirty="0" smtClean="0"/>
                        <a:t>Covariate</a:t>
                      </a:r>
                      <a:endParaRPr lang="en-US" sz="2500" dirty="0"/>
                    </a:p>
                  </a:txBody>
                  <a:tcPr/>
                </a:tc>
                <a:tc>
                  <a:txBody>
                    <a:bodyPr/>
                    <a:lstStyle/>
                    <a:p>
                      <a:r>
                        <a:rPr lang="en-US" sz="2500" dirty="0" smtClean="0"/>
                        <a:t>Correlation</a:t>
                      </a:r>
                    </a:p>
                    <a:p>
                      <a:endParaRPr lang="en-US" dirty="0"/>
                    </a:p>
                  </a:txBody>
                  <a:tcPr/>
                </a:tc>
              </a:tr>
              <a:tr h="715971">
                <a:tc>
                  <a:txBody>
                    <a:bodyPr/>
                    <a:lstStyle/>
                    <a:p>
                      <a:r>
                        <a:rPr lang="en-US" sz="2200" dirty="0" smtClean="0">
                          <a:solidFill>
                            <a:srgbClr val="FF0000"/>
                          </a:solidFill>
                        </a:rPr>
                        <a:t>Palmer</a:t>
                      </a:r>
                      <a:r>
                        <a:rPr lang="en-US" sz="2200" baseline="0" dirty="0" smtClean="0">
                          <a:solidFill>
                            <a:srgbClr val="FF0000"/>
                          </a:solidFill>
                        </a:rPr>
                        <a:t> Drought Index (PDSI)</a:t>
                      </a:r>
                      <a:endParaRPr lang="en-US" sz="2200" dirty="0">
                        <a:solidFill>
                          <a:srgbClr val="FF0000"/>
                        </a:solidFill>
                      </a:endParaRPr>
                    </a:p>
                  </a:txBody>
                  <a:tcPr/>
                </a:tc>
                <a:tc>
                  <a:txBody>
                    <a:bodyPr/>
                    <a:lstStyle/>
                    <a:p>
                      <a:r>
                        <a:rPr lang="en-US" sz="2200" dirty="0" smtClean="0">
                          <a:solidFill>
                            <a:srgbClr val="FF0000"/>
                          </a:solidFill>
                        </a:rPr>
                        <a:t>0.88</a:t>
                      </a:r>
                      <a:endParaRPr lang="en-US" sz="2200" dirty="0">
                        <a:solidFill>
                          <a:srgbClr val="FF0000"/>
                        </a:solidFill>
                      </a:endParaRPr>
                    </a:p>
                  </a:txBody>
                  <a:tcPr/>
                </a:tc>
              </a:tr>
              <a:tr h="598121">
                <a:tc>
                  <a:txBody>
                    <a:bodyPr/>
                    <a:lstStyle/>
                    <a:p>
                      <a:r>
                        <a:rPr lang="en-US" sz="2200" dirty="0" smtClean="0"/>
                        <a:t>Hydroelectric Power</a:t>
                      </a:r>
                      <a:endParaRPr lang="en-US" sz="2200" dirty="0"/>
                    </a:p>
                  </a:txBody>
                  <a:tcPr/>
                </a:tc>
                <a:tc>
                  <a:txBody>
                    <a:bodyPr/>
                    <a:lstStyle/>
                    <a:p>
                      <a:r>
                        <a:rPr lang="en-US" sz="2200" dirty="0" smtClean="0"/>
                        <a:t>0.80</a:t>
                      </a:r>
                      <a:endParaRPr lang="en-US" sz="2200" dirty="0"/>
                    </a:p>
                  </a:txBody>
                  <a:tcPr/>
                </a:tc>
              </a:tr>
              <a:tr h="715971">
                <a:tc>
                  <a:txBody>
                    <a:bodyPr/>
                    <a:lstStyle/>
                    <a:p>
                      <a:r>
                        <a:rPr lang="en-US" sz="2200" dirty="0" smtClean="0"/>
                        <a:t>Sierra Nevada Snow Pack</a:t>
                      </a:r>
                      <a:endParaRPr lang="en-US" sz="2200" dirty="0"/>
                    </a:p>
                  </a:txBody>
                  <a:tcPr/>
                </a:tc>
                <a:tc>
                  <a:txBody>
                    <a:bodyPr/>
                    <a:lstStyle/>
                    <a:p>
                      <a:r>
                        <a:rPr lang="en-US" sz="2200" dirty="0" smtClean="0"/>
                        <a:t>0.50</a:t>
                      </a:r>
                      <a:endParaRPr lang="en-US" sz="2200" dirty="0"/>
                    </a:p>
                  </a:txBody>
                  <a:tcPr/>
                </a:tc>
              </a:tr>
              <a:tr h="973721">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200" dirty="0" smtClean="0"/>
                        <a:t>Colorado River Discharge</a:t>
                      </a:r>
                    </a:p>
                    <a:p>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2200" dirty="0" smtClean="0"/>
                        <a:t>0.29</a:t>
                      </a:r>
                    </a:p>
                    <a:p>
                      <a:endParaRPr lang="en-US" dirty="0"/>
                    </a:p>
                  </a:txBody>
                  <a:tcPr/>
                </a:tc>
              </a:tr>
              <a:tr h="598121">
                <a:tc>
                  <a:txBody>
                    <a:bodyPr/>
                    <a:lstStyle/>
                    <a:p>
                      <a:r>
                        <a:rPr lang="en-US" sz="2200" dirty="0" smtClean="0"/>
                        <a:t>Agricultural</a:t>
                      </a:r>
                      <a:r>
                        <a:rPr lang="en-US" sz="2200" baseline="0" dirty="0" smtClean="0"/>
                        <a:t> Output</a:t>
                      </a:r>
                      <a:endParaRPr lang="en-US" sz="2200" dirty="0"/>
                    </a:p>
                  </a:txBody>
                  <a:tcPr/>
                </a:tc>
                <a:tc>
                  <a:txBody>
                    <a:bodyPr/>
                    <a:lstStyle/>
                    <a:p>
                      <a:r>
                        <a:rPr lang="en-US" sz="2200" dirty="0" smtClean="0"/>
                        <a:t>0.17</a:t>
                      </a:r>
                      <a:endParaRPr lang="en-US" sz="2200" dirty="0"/>
                    </a:p>
                  </a:txBody>
                  <a:tcPr/>
                </a:tc>
              </a:tr>
            </a:tbl>
          </a:graphicData>
        </a:graphic>
      </p:graphicFrame>
      <p:sp>
        <p:nvSpPr>
          <p:cNvPr id="5" name="Rectangle 4"/>
          <p:cNvSpPr/>
          <p:nvPr/>
        </p:nvSpPr>
        <p:spPr>
          <a:xfrm>
            <a:off x="628220" y="696361"/>
            <a:ext cx="7116106" cy="707886"/>
          </a:xfrm>
          <a:prstGeom prst="rect">
            <a:avLst/>
          </a:prstGeom>
        </p:spPr>
        <p:txBody>
          <a:bodyPr wrap="square">
            <a:spAutoFit/>
          </a:bodyPr>
          <a:lstStyle/>
          <a:p>
            <a:pPr defTabSz="914400"/>
            <a:r>
              <a:rPr lang="en-US" sz="2200" dirty="0" smtClean="0">
                <a:solidFill>
                  <a:srgbClr val="000000"/>
                </a:solidFill>
                <a:latin typeface="Arial"/>
                <a:cs typeface="Arial"/>
              </a:rPr>
              <a:t>We can rank most important variables</a:t>
            </a:r>
            <a:endParaRPr lang="en-US" sz="2200" dirty="0">
              <a:latin typeface="Arial"/>
              <a:cs typeface="Arial"/>
            </a:endParaRPr>
          </a:p>
          <a:p>
            <a:pPr defTabSz="914400"/>
            <a:endParaRPr lang="en-US" dirty="0">
              <a:solidFill>
                <a:srgbClr val="000000"/>
              </a:solidFill>
              <a:latin typeface="Arial"/>
              <a:cs typeface="Arial"/>
            </a:endParaRPr>
          </a:p>
        </p:txBody>
      </p:sp>
      <p:sp>
        <p:nvSpPr>
          <p:cNvPr id="7" name="Slide Number Placeholder 6"/>
          <p:cNvSpPr>
            <a:spLocks noGrp="1"/>
          </p:cNvSpPr>
          <p:nvPr>
            <p:ph type="sldNum" sz="quarter" idx="12"/>
          </p:nvPr>
        </p:nvSpPr>
        <p:spPr/>
        <p:txBody>
          <a:bodyPr/>
          <a:lstStyle/>
          <a:p>
            <a:pPr>
              <a:defRPr/>
            </a:pPr>
            <a:fld id="{2BAF0491-2AB4-2547-8270-FE3A17C86A8A}" type="slidenum">
              <a:rPr lang="en-US" smtClean="0"/>
              <a:pPr>
                <a:defRPr/>
              </a:pPr>
              <a:t>12</a:t>
            </a:fld>
            <a:endParaRPr lang="en-US" dirty="0"/>
          </a:p>
        </p:txBody>
      </p:sp>
    </p:spTree>
    <p:extLst>
      <p:ext uri="{BB962C8B-B14F-4D97-AF65-F5344CB8AC3E}">
        <p14:creationId xmlns:p14="http://schemas.microsoft.com/office/powerpoint/2010/main" val="179434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7882" y="-80018"/>
            <a:ext cx="8229600" cy="1143000"/>
          </a:xfrm>
        </p:spPr>
        <p:txBody>
          <a:bodyPr/>
          <a:lstStyle/>
          <a:p>
            <a:r>
              <a:rPr lang="en-US" sz="3500" dirty="0" smtClean="0"/>
              <a:t>Implications I</a:t>
            </a:r>
            <a:endParaRPr lang="en-US" sz="3500" dirty="0"/>
          </a:p>
        </p:txBody>
      </p:sp>
      <p:sp>
        <p:nvSpPr>
          <p:cNvPr id="7" name="Content Placeholder 2"/>
          <p:cNvSpPr txBox="1">
            <a:spLocks/>
          </p:cNvSpPr>
          <p:nvPr/>
        </p:nvSpPr>
        <p:spPr bwMode="auto">
          <a:xfrm>
            <a:off x="6752658" y="2285182"/>
            <a:ext cx="2277600" cy="3568436"/>
          </a:xfrm>
          <a:prstGeom prst="rect">
            <a:avLst/>
          </a:prstGeom>
          <a:noFill/>
          <a:ln>
            <a:noFill/>
          </a:ln>
          <a:effectLst/>
          <a:extLst>
            <a:ext uri="{FAA26D3D-D897-4be2-8F04-BA451C77F1D7}">
              <ma14:placeholderFlag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7"/>
                    </a:schemeClr>
                  </a:outerShdw>
                </a:effectLst>
              </a14:hiddenEffects>
            </a:ext>
          </a:extLst>
        </p:spPr>
        <p:txBody>
          <a:bodyPr vert="horz" wrap="square" lIns="91440" tIns="45720" rIns="91440" bIns="45720" numCol="1" anchor="t" anchorCtr="0" compatLnSpc="1">
            <a:prstTxWarp prst="textNoShape">
              <a:avLst/>
            </a:prstTxWarp>
          </a:bodyPr>
          <a:lstStyle>
            <a:lvl1pPr marL="342900" indent="-342900" algn="l" defTabSz="457200" rtl="0" eaLnBrk="1" latinLnBrk="0" hangingPunct="1">
              <a:spcBef>
                <a:spcPct val="20000"/>
              </a:spcBef>
              <a:buFont typeface="Arial"/>
              <a:buChar char="•"/>
              <a:defRPr sz="3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2100" dirty="0" smtClean="0">
                <a:solidFill>
                  <a:srgbClr val="FF0000"/>
                </a:solidFill>
              </a:rPr>
              <a:t>Rule of Thumb: </a:t>
            </a:r>
          </a:p>
          <a:p>
            <a:pPr marL="0" indent="0" algn="ctr">
              <a:buNone/>
            </a:pPr>
            <a:r>
              <a:rPr lang="en-US" sz="2100" dirty="0" smtClean="0"/>
              <a:t>If reservoir exhaustion above 50%, heavy management needed</a:t>
            </a:r>
            <a:endParaRPr lang="en-US" sz="2100" dirty="0" smtClean="0">
              <a:solidFill>
                <a:srgbClr val="FF0000"/>
              </a:solidFill>
            </a:endParaRPr>
          </a:p>
          <a:p>
            <a:pPr lvl="1"/>
            <a:endParaRPr lang="en-US" sz="2100" dirty="0" smtClean="0"/>
          </a:p>
        </p:txBody>
      </p:sp>
      <p:grpSp>
        <p:nvGrpSpPr>
          <p:cNvPr id="18" name="Group 17"/>
          <p:cNvGrpSpPr/>
          <p:nvPr/>
        </p:nvGrpSpPr>
        <p:grpSpPr>
          <a:xfrm>
            <a:off x="1024229" y="1242661"/>
            <a:ext cx="6631261" cy="4292627"/>
            <a:chOff x="1111307" y="1562983"/>
            <a:chExt cx="6631261" cy="4292627"/>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1083" y="1886148"/>
              <a:ext cx="4909335" cy="3969462"/>
            </a:xfrm>
            <a:prstGeom prst="rect">
              <a:avLst/>
            </a:prstGeom>
          </p:spPr>
        </p:pic>
        <p:sp>
          <p:nvSpPr>
            <p:cNvPr id="6" name="TextBox 5"/>
            <p:cNvSpPr txBox="1">
              <a:spLocks noChangeArrowheads="1"/>
            </p:cNvSpPr>
            <p:nvPr/>
          </p:nvSpPr>
          <p:spPr bwMode="auto">
            <a:xfrm>
              <a:off x="1111307" y="1562983"/>
              <a:ext cx="6631261" cy="2277547"/>
            </a:xfrm>
            <a:prstGeom prst="rect">
              <a:avLst/>
            </a:prstGeom>
            <a:noFill/>
            <a:ln w="9525">
              <a:noFill/>
              <a:miter lim="800000"/>
              <a:headEnd/>
              <a:tailEnd/>
            </a:ln>
          </p:spPr>
          <p:txBody>
            <a:bodyPr wrap="square">
              <a:spAutoFit/>
            </a:bodyPr>
            <a:lstStyle/>
            <a:p>
              <a:pPr algn="ctr" defTabSz="914400"/>
              <a:r>
                <a:rPr lang="en-US" dirty="0">
                  <a:solidFill>
                    <a:srgbClr val="FF0000"/>
                  </a:solidFill>
                  <a:latin typeface="Arial"/>
                  <a:cs typeface="Arial"/>
                </a:rPr>
                <a:t>s</a:t>
              </a:r>
              <a:r>
                <a:rPr lang="en-US" dirty="0" smtClean="0">
                  <a:solidFill>
                    <a:srgbClr val="FF0000"/>
                  </a:solidFill>
                  <a:latin typeface="Arial"/>
                  <a:cs typeface="Arial"/>
                </a:rPr>
                <a:t>tatewide</a:t>
              </a:r>
              <a:r>
                <a:rPr lang="en-US" dirty="0" smtClean="0">
                  <a:solidFill>
                    <a:srgbClr val="000000"/>
                  </a:solidFill>
                  <a:latin typeface="Arial"/>
                  <a:cs typeface="Arial"/>
                </a:rPr>
                <a:t> response to drought</a:t>
              </a:r>
            </a:p>
            <a:p>
              <a:pPr defTabSz="914400"/>
              <a:endParaRPr lang="en-US" sz="2400" dirty="0">
                <a:solidFill>
                  <a:srgbClr val="000000"/>
                </a:solidFill>
                <a:latin typeface="Arial"/>
                <a:cs typeface="Arial"/>
              </a:endParaRPr>
            </a:p>
            <a:p>
              <a:pPr defTabSz="914400"/>
              <a:endParaRPr lang="en-US" sz="2400" dirty="0" smtClean="0">
                <a:solidFill>
                  <a:srgbClr val="000000"/>
                </a:solidFill>
                <a:latin typeface="Arial"/>
                <a:cs typeface="Arial"/>
              </a:endParaRPr>
            </a:p>
            <a:p>
              <a:pPr defTabSz="914400"/>
              <a:endParaRPr lang="en-US" sz="2400" dirty="0">
                <a:solidFill>
                  <a:srgbClr val="000000"/>
                </a:solidFill>
                <a:latin typeface="Arial"/>
                <a:cs typeface="Arial"/>
              </a:endParaRPr>
            </a:p>
            <a:p>
              <a:pPr defTabSz="914400"/>
              <a:endParaRPr lang="en-US" sz="2400" dirty="0" smtClean="0">
                <a:solidFill>
                  <a:srgbClr val="000000"/>
                </a:solidFill>
                <a:latin typeface="Arial"/>
                <a:cs typeface="Arial"/>
              </a:endParaRPr>
            </a:p>
            <a:p>
              <a:pPr defTabSz="914400"/>
              <a:endParaRPr lang="en-US" sz="2400" dirty="0" smtClean="0">
                <a:solidFill>
                  <a:srgbClr val="000000"/>
                </a:solidFill>
                <a:latin typeface="Arial"/>
                <a:cs typeface="Arial"/>
              </a:endParaRPr>
            </a:p>
          </p:txBody>
        </p:sp>
      </p:grpSp>
      <p:sp>
        <p:nvSpPr>
          <p:cNvPr id="8" name="TextBox 7"/>
          <p:cNvSpPr txBox="1"/>
          <p:nvPr/>
        </p:nvSpPr>
        <p:spPr>
          <a:xfrm>
            <a:off x="4000659" y="2459429"/>
            <a:ext cx="1567375" cy="445947"/>
          </a:xfrm>
          <a:prstGeom prst="rect">
            <a:avLst/>
          </a:prstGeom>
          <a:noFill/>
        </p:spPr>
        <p:txBody>
          <a:bodyPr wrap="square" rtlCol="0">
            <a:spAutoFit/>
          </a:bodyPr>
          <a:lstStyle/>
          <a:p>
            <a:r>
              <a:rPr lang="en-US" sz="2200" dirty="0" smtClean="0">
                <a:solidFill>
                  <a:srgbClr val="FF0000"/>
                </a:solidFill>
              </a:rPr>
              <a:t>Danger</a:t>
            </a:r>
            <a:endParaRPr lang="en-US" sz="2200" dirty="0">
              <a:solidFill>
                <a:srgbClr val="FF0000"/>
              </a:solidFill>
            </a:endParaRPr>
          </a:p>
        </p:txBody>
      </p:sp>
      <p:cxnSp>
        <p:nvCxnSpPr>
          <p:cNvPr id="9" name="Straight Arrow Connector 8"/>
          <p:cNvCxnSpPr/>
          <p:nvPr/>
        </p:nvCxnSpPr>
        <p:spPr>
          <a:xfrm flipV="1">
            <a:off x="5568034" y="2913047"/>
            <a:ext cx="0" cy="376517"/>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flipV="1">
            <a:off x="4484239" y="2913048"/>
            <a:ext cx="0" cy="376517"/>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V="1">
            <a:off x="3103452" y="2890129"/>
            <a:ext cx="0" cy="376517"/>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2" name="Rectangle 11"/>
          <p:cNvSpPr/>
          <p:nvPr/>
        </p:nvSpPr>
        <p:spPr>
          <a:xfrm>
            <a:off x="178129" y="350297"/>
            <a:ext cx="6173593" cy="984885"/>
          </a:xfrm>
          <a:prstGeom prst="rect">
            <a:avLst/>
          </a:prstGeom>
        </p:spPr>
        <p:txBody>
          <a:bodyPr wrap="square">
            <a:spAutoFit/>
          </a:bodyPr>
          <a:lstStyle/>
          <a:p>
            <a:pPr defTabSz="914400"/>
            <a:endParaRPr lang="en-US" dirty="0">
              <a:solidFill>
                <a:srgbClr val="000000"/>
              </a:solidFill>
              <a:latin typeface="Arial"/>
              <a:cs typeface="Arial"/>
            </a:endParaRPr>
          </a:p>
          <a:p>
            <a:pPr defTabSz="914400"/>
            <a:r>
              <a:rPr lang="en-US" sz="2200" dirty="0">
                <a:solidFill>
                  <a:srgbClr val="000000"/>
                </a:solidFill>
                <a:latin typeface="Arial"/>
                <a:cs typeface="Arial"/>
              </a:rPr>
              <a:t>Precisely </a:t>
            </a:r>
            <a:r>
              <a:rPr lang="en-US" sz="2200" dirty="0">
                <a:solidFill>
                  <a:srgbClr val="FF0000"/>
                </a:solidFill>
                <a:latin typeface="Arial"/>
                <a:cs typeface="Arial"/>
              </a:rPr>
              <a:t>characterize</a:t>
            </a:r>
            <a:r>
              <a:rPr lang="en-US" sz="2200" dirty="0">
                <a:solidFill>
                  <a:srgbClr val="000000"/>
                </a:solidFill>
                <a:latin typeface="Arial"/>
                <a:cs typeface="Arial"/>
              </a:rPr>
              <a:t> forcing to PDSI</a:t>
            </a:r>
          </a:p>
          <a:p>
            <a:pPr defTabSz="914400"/>
            <a:endParaRPr lang="en-US" dirty="0">
              <a:solidFill>
                <a:srgbClr val="000000"/>
              </a:solidFill>
              <a:latin typeface="Arial"/>
              <a:cs typeface="Arial"/>
            </a:endParaRPr>
          </a:p>
        </p:txBody>
      </p:sp>
      <p:sp>
        <p:nvSpPr>
          <p:cNvPr id="13" name="Slide Number Placeholder 12"/>
          <p:cNvSpPr>
            <a:spLocks noGrp="1"/>
          </p:cNvSpPr>
          <p:nvPr>
            <p:ph type="sldNum" sz="quarter" idx="12"/>
          </p:nvPr>
        </p:nvSpPr>
        <p:spPr/>
        <p:txBody>
          <a:bodyPr/>
          <a:lstStyle/>
          <a:p>
            <a:pPr>
              <a:defRPr/>
            </a:pPr>
            <a:fld id="{2BAF0491-2AB4-2547-8270-FE3A17C86A8A}" type="slidenum">
              <a:rPr lang="en-US" smtClean="0"/>
              <a:pPr>
                <a:defRPr/>
              </a:pPr>
              <a:t>13</a:t>
            </a:fld>
            <a:endParaRPr lang="en-US" dirty="0"/>
          </a:p>
        </p:txBody>
      </p:sp>
    </p:spTree>
    <p:extLst>
      <p:ext uri="{BB962C8B-B14F-4D97-AF65-F5344CB8AC3E}">
        <p14:creationId xmlns:p14="http://schemas.microsoft.com/office/powerpoint/2010/main" val="611605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7153" y="49336"/>
            <a:ext cx="8229600" cy="1143000"/>
          </a:xfrm>
        </p:spPr>
        <p:txBody>
          <a:bodyPr/>
          <a:lstStyle/>
          <a:p>
            <a:r>
              <a:rPr lang="en-US" sz="3500" dirty="0" smtClean="0"/>
              <a:t>Implications II</a:t>
            </a:r>
            <a:endParaRPr lang="en-US" sz="35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9424" y="2078979"/>
            <a:ext cx="4893795" cy="3953065"/>
          </a:xfrm>
          <a:prstGeom prst="rect">
            <a:avLst/>
          </a:prstGeom>
        </p:spPr>
      </p:pic>
      <p:sp>
        <p:nvSpPr>
          <p:cNvPr id="6" name="Rectangle 5"/>
          <p:cNvSpPr/>
          <p:nvPr/>
        </p:nvSpPr>
        <p:spPr>
          <a:xfrm>
            <a:off x="2675375" y="1709647"/>
            <a:ext cx="3262432" cy="369332"/>
          </a:xfrm>
          <a:prstGeom prst="rect">
            <a:avLst/>
          </a:prstGeom>
        </p:spPr>
        <p:txBody>
          <a:bodyPr wrap="none">
            <a:spAutoFit/>
          </a:bodyPr>
          <a:lstStyle/>
          <a:p>
            <a:pPr algn="ctr" defTabSz="914400"/>
            <a:r>
              <a:rPr lang="en-US" dirty="0" smtClean="0">
                <a:solidFill>
                  <a:srgbClr val="FF0000"/>
                </a:solidFill>
                <a:latin typeface="Arial"/>
                <a:cs typeface="Arial"/>
              </a:rPr>
              <a:t>individual</a:t>
            </a:r>
            <a:r>
              <a:rPr lang="en-US" dirty="0" smtClean="0">
                <a:solidFill>
                  <a:srgbClr val="000000"/>
                </a:solidFill>
                <a:latin typeface="Arial"/>
                <a:cs typeface="Arial"/>
              </a:rPr>
              <a:t> </a:t>
            </a:r>
            <a:r>
              <a:rPr lang="en-US" dirty="0">
                <a:solidFill>
                  <a:srgbClr val="000000"/>
                </a:solidFill>
                <a:latin typeface="Arial"/>
                <a:cs typeface="Arial"/>
              </a:rPr>
              <a:t>response to drought</a:t>
            </a:r>
          </a:p>
        </p:txBody>
      </p:sp>
      <p:sp>
        <p:nvSpPr>
          <p:cNvPr id="7" name="Rectangle 6"/>
          <p:cNvSpPr/>
          <p:nvPr/>
        </p:nvSpPr>
        <p:spPr>
          <a:xfrm>
            <a:off x="205426" y="848714"/>
            <a:ext cx="6075058" cy="430887"/>
          </a:xfrm>
          <a:prstGeom prst="rect">
            <a:avLst/>
          </a:prstGeom>
        </p:spPr>
        <p:txBody>
          <a:bodyPr wrap="square">
            <a:spAutoFit/>
          </a:bodyPr>
          <a:lstStyle/>
          <a:p>
            <a:pPr defTabSz="914400"/>
            <a:r>
              <a:rPr lang="en-US" sz="2200" dirty="0" smtClean="0">
                <a:solidFill>
                  <a:srgbClr val="FF0000"/>
                </a:solidFill>
                <a:latin typeface="Arial"/>
                <a:cs typeface="Arial"/>
              </a:rPr>
              <a:t>Buchanan </a:t>
            </a:r>
            <a:r>
              <a:rPr lang="en-US" sz="2200" dirty="0" smtClean="0">
                <a:latin typeface="Arial"/>
                <a:cs typeface="Arial"/>
              </a:rPr>
              <a:t>and</a:t>
            </a:r>
            <a:r>
              <a:rPr lang="en-US" sz="2200" dirty="0" smtClean="0">
                <a:solidFill>
                  <a:srgbClr val="FF0000"/>
                </a:solidFill>
                <a:latin typeface="Arial"/>
                <a:cs typeface="Arial"/>
              </a:rPr>
              <a:t> Hidden Dam</a:t>
            </a:r>
            <a:r>
              <a:rPr lang="en-US" sz="2200" dirty="0" smtClean="0">
                <a:latin typeface="Arial"/>
                <a:cs typeface="Arial"/>
              </a:rPr>
              <a:t> most at risk!</a:t>
            </a:r>
            <a:endParaRPr lang="en-US" sz="2200" dirty="0">
              <a:solidFill>
                <a:srgbClr val="000000"/>
              </a:solidFill>
              <a:latin typeface="Arial"/>
              <a:cs typeface="Arial"/>
            </a:endParaRPr>
          </a:p>
        </p:txBody>
      </p:sp>
      <p:sp>
        <p:nvSpPr>
          <p:cNvPr id="8" name="Slide Number Placeholder 7"/>
          <p:cNvSpPr>
            <a:spLocks noGrp="1"/>
          </p:cNvSpPr>
          <p:nvPr>
            <p:ph type="sldNum" sz="quarter" idx="12"/>
          </p:nvPr>
        </p:nvSpPr>
        <p:spPr/>
        <p:txBody>
          <a:bodyPr/>
          <a:lstStyle/>
          <a:p>
            <a:pPr>
              <a:defRPr/>
            </a:pPr>
            <a:fld id="{2BAF0491-2AB4-2547-8270-FE3A17C86A8A}" type="slidenum">
              <a:rPr lang="en-US" smtClean="0"/>
              <a:pPr>
                <a:defRPr/>
              </a:pPr>
              <a:t>14</a:t>
            </a:fld>
            <a:endParaRPr lang="en-US" dirty="0"/>
          </a:p>
        </p:txBody>
      </p:sp>
    </p:spTree>
    <p:extLst>
      <p:ext uri="{BB962C8B-B14F-4D97-AF65-F5344CB8AC3E}">
        <p14:creationId xmlns:p14="http://schemas.microsoft.com/office/powerpoint/2010/main" val="134038270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7370" y="20817"/>
            <a:ext cx="8229600" cy="1143000"/>
          </a:xfrm>
        </p:spPr>
        <p:txBody>
          <a:bodyPr/>
          <a:lstStyle/>
          <a:p>
            <a:r>
              <a:rPr lang="en-US" sz="3500" dirty="0" smtClean="0"/>
              <a:t>Model Accurately Predicted</a:t>
            </a:r>
            <a:endParaRPr lang="en-US" sz="3500" dirty="0"/>
          </a:p>
        </p:txBody>
      </p:sp>
      <p:sp>
        <p:nvSpPr>
          <p:cNvPr id="8" name="TextBox 7"/>
          <p:cNvSpPr txBox="1"/>
          <p:nvPr/>
        </p:nvSpPr>
        <p:spPr>
          <a:xfrm>
            <a:off x="1855208" y="662239"/>
            <a:ext cx="3476598" cy="338554"/>
          </a:xfrm>
          <a:prstGeom prst="rect">
            <a:avLst/>
          </a:prstGeom>
          <a:noFill/>
        </p:spPr>
        <p:txBody>
          <a:bodyPr wrap="square" rtlCol="0">
            <a:spAutoFit/>
          </a:bodyPr>
          <a:lstStyle/>
          <a:p>
            <a:pPr algn="ctr"/>
            <a:r>
              <a:rPr lang="en-US" sz="1600" dirty="0" smtClean="0"/>
              <a:t>Hidden Dam</a:t>
            </a:r>
            <a:endParaRPr lang="en-US" sz="1600" dirty="0"/>
          </a:p>
        </p:txBody>
      </p:sp>
      <p:sp>
        <p:nvSpPr>
          <p:cNvPr id="9" name="TextBox 8"/>
          <p:cNvSpPr txBox="1"/>
          <p:nvPr/>
        </p:nvSpPr>
        <p:spPr>
          <a:xfrm>
            <a:off x="5533618" y="673249"/>
            <a:ext cx="3449436" cy="338554"/>
          </a:xfrm>
          <a:prstGeom prst="rect">
            <a:avLst/>
          </a:prstGeom>
          <a:noFill/>
        </p:spPr>
        <p:txBody>
          <a:bodyPr wrap="square" rtlCol="0">
            <a:spAutoFit/>
          </a:bodyPr>
          <a:lstStyle/>
          <a:p>
            <a:pPr algn="ctr"/>
            <a:r>
              <a:rPr lang="en-US" sz="1600" dirty="0" smtClean="0"/>
              <a:t>Buchanan</a:t>
            </a:r>
            <a:endParaRPr lang="en-US" sz="16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3345" y="929484"/>
            <a:ext cx="3215847" cy="2594901"/>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78413" y="938102"/>
            <a:ext cx="3194485" cy="2577664"/>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67635" y="3865569"/>
            <a:ext cx="3102680" cy="2503584"/>
          </a:xfrm>
          <a:prstGeom prst="rect">
            <a:avLst/>
          </a:prstGeom>
        </p:spPr>
      </p:pic>
      <p:sp>
        <p:nvSpPr>
          <p:cNvPr id="13" name="Content Placeholder 2"/>
          <p:cNvSpPr txBox="1">
            <a:spLocks/>
          </p:cNvSpPr>
          <p:nvPr/>
        </p:nvSpPr>
        <p:spPr bwMode="auto">
          <a:xfrm>
            <a:off x="-353119" y="1171187"/>
            <a:ext cx="2277600" cy="3568436"/>
          </a:xfrm>
          <a:prstGeom prst="rect">
            <a:avLst/>
          </a:prstGeom>
          <a:noFill/>
          <a:ln>
            <a:noFill/>
          </a:ln>
          <a:effectLst/>
          <a:extLst>
            <a:ext uri="{FAA26D3D-D897-4be2-8F04-BA451C77F1D7}">
              <ma14:placeholderFlag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7"/>
                    </a:schemeClr>
                  </a:outerShdw>
                </a:effectLst>
              </a14:hiddenEffects>
            </a:ext>
          </a:extLst>
        </p:spPr>
        <p:txBody>
          <a:bodyPr vert="horz" wrap="square" lIns="91440" tIns="45720" rIns="91440" bIns="45720" numCol="1" anchor="t" anchorCtr="0" compatLnSpc="1">
            <a:prstTxWarp prst="textNoShape">
              <a:avLst/>
            </a:prstTxWarp>
          </a:bodyPr>
          <a:lstStyle>
            <a:lvl1pPr marL="342900" indent="-342900" algn="l" defTabSz="457200" rtl="0" eaLnBrk="1" latinLnBrk="0" hangingPunct="1">
              <a:spcBef>
                <a:spcPct val="20000"/>
              </a:spcBef>
              <a:buFont typeface="Arial"/>
              <a:buChar char="•"/>
              <a:defRPr sz="3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2100" dirty="0" smtClean="0">
                <a:solidFill>
                  <a:srgbClr val="FF0000"/>
                </a:solidFill>
              </a:rPr>
              <a:t> </a:t>
            </a:r>
          </a:p>
          <a:p>
            <a:pPr marL="0" indent="0" algn="ctr">
              <a:buNone/>
            </a:pPr>
            <a:r>
              <a:rPr lang="en-US" sz="2000" dirty="0" smtClean="0"/>
              <a:t>Heavy Management</a:t>
            </a:r>
            <a:endParaRPr lang="en-US" sz="2000" dirty="0" smtClean="0">
              <a:solidFill>
                <a:srgbClr val="FF0000"/>
              </a:solidFill>
            </a:endParaRPr>
          </a:p>
          <a:p>
            <a:pPr lvl="1"/>
            <a:endParaRPr lang="en-US" sz="2100" dirty="0" smtClean="0"/>
          </a:p>
        </p:txBody>
      </p:sp>
      <p:sp>
        <p:nvSpPr>
          <p:cNvPr id="14" name="Content Placeholder 2"/>
          <p:cNvSpPr txBox="1">
            <a:spLocks/>
          </p:cNvSpPr>
          <p:nvPr/>
        </p:nvSpPr>
        <p:spPr bwMode="auto">
          <a:xfrm>
            <a:off x="990035" y="4558297"/>
            <a:ext cx="2277600" cy="3568436"/>
          </a:xfrm>
          <a:prstGeom prst="rect">
            <a:avLst/>
          </a:prstGeom>
          <a:noFill/>
          <a:ln>
            <a:noFill/>
          </a:ln>
          <a:effectLst/>
          <a:extLst>
            <a:ext uri="{FAA26D3D-D897-4be2-8F04-BA451C77F1D7}">
              <ma14:placeholderFlag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7"/>
                    </a:schemeClr>
                  </a:outerShdw>
                </a:effectLst>
              </a14:hiddenEffects>
            </a:ext>
          </a:extLst>
        </p:spPr>
        <p:txBody>
          <a:bodyPr vert="horz" wrap="square" lIns="91440" tIns="45720" rIns="91440" bIns="45720" numCol="1" anchor="t" anchorCtr="0" compatLnSpc="1">
            <a:prstTxWarp prst="textNoShape">
              <a:avLst/>
            </a:prstTxWarp>
          </a:bodyPr>
          <a:lstStyle>
            <a:lvl1pPr marL="342900" indent="-342900" algn="l" defTabSz="457200" rtl="0" eaLnBrk="1" latinLnBrk="0" hangingPunct="1">
              <a:spcBef>
                <a:spcPct val="20000"/>
              </a:spcBef>
              <a:buFont typeface="Arial"/>
              <a:buChar char="•"/>
              <a:defRPr sz="3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2100" dirty="0" smtClean="0">
                <a:solidFill>
                  <a:srgbClr val="FF0000"/>
                </a:solidFill>
              </a:rPr>
              <a:t> </a:t>
            </a:r>
          </a:p>
          <a:p>
            <a:pPr marL="0" indent="0" algn="ctr">
              <a:buNone/>
            </a:pPr>
            <a:r>
              <a:rPr lang="en-US" sz="2000" dirty="0" smtClean="0"/>
              <a:t>Moderate Management</a:t>
            </a:r>
            <a:endParaRPr lang="en-US" sz="2000" dirty="0" smtClean="0">
              <a:solidFill>
                <a:srgbClr val="FF0000"/>
              </a:solidFill>
            </a:endParaRPr>
          </a:p>
          <a:p>
            <a:pPr lvl="1"/>
            <a:endParaRPr lang="en-US" sz="2100" dirty="0" smtClean="0"/>
          </a:p>
        </p:txBody>
      </p:sp>
      <p:sp>
        <p:nvSpPr>
          <p:cNvPr id="16" name="TextBox 15"/>
          <p:cNvSpPr txBox="1"/>
          <p:nvPr/>
        </p:nvSpPr>
        <p:spPr>
          <a:xfrm>
            <a:off x="3194474" y="3561646"/>
            <a:ext cx="3449436" cy="338554"/>
          </a:xfrm>
          <a:prstGeom prst="rect">
            <a:avLst/>
          </a:prstGeom>
          <a:noFill/>
        </p:spPr>
        <p:txBody>
          <a:bodyPr wrap="square" rtlCol="0">
            <a:spAutoFit/>
          </a:bodyPr>
          <a:lstStyle/>
          <a:p>
            <a:pPr algn="ctr"/>
            <a:r>
              <a:rPr lang="en-US" sz="1600" smtClean="0"/>
              <a:t>Don Pedro</a:t>
            </a:r>
            <a:endParaRPr lang="en-US" sz="1600" dirty="0"/>
          </a:p>
        </p:txBody>
      </p:sp>
      <p:sp>
        <p:nvSpPr>
          <p:cNvPr id="17" name="TextBox 16"/>
          <p:cNvSpPr txBox="1"/>
          <p:nvPr/>
        </p:nvSpPr>
        <p:spPr>
          <a:xfrm>
            <a:off x="6551836" y="4455380"/>
            <a:ext cx="2323265" cy="584775"/>
          </a:xfrm>
          <a:prstGeom prst="rect">
            <a:avLst/>
          </a:prstGeom>
          <a:noFill/>
        </p:spPr>
        <p:txBody>
          <a:bodyPr wrap="square" rtlCol="0">
            <a:spAutoFit/>
          </a:bodyPr>
          <a:lstStyle/>
          <a:p>
            <a:pPr algn="ctr"/>
            <a:r>
              <a:rPr lang="en-US" sz="1600" dirty="0" smtClean="0"/>
              <a:t>Predicted Risk of Exhaustion in 2015 = 0 </a:t>
            </a:r>
            <a:endParaRPr lang="en-US" sz="1600" dirty="0"/>
          </a:p>
        </p:txBody>
      </p:sp>
      <p:sp>
        <p:nvSpPr>
          <p:cNvPr id="6" name="Slide Number Placeholder 5"/>
          <p:cNvSpPr>
            <a:spLocks noGrp="1"/>
          </p:cNvSpPr>
          <p:nvPr>
            <p:ph type="sldNum" sz="quarter" idx="12"/>
          </p:nvPr>
        </p:nvSpPr>
        <p:spPr/>
        <p:txBody>
          <a:bodyPr/>
          <a:lstStyle/>
          <a:p>
            <a:pPr>
              <a:defRPr/>
            </a:pPr>
            <a:fld id="{2BAF0491-2AB4-2547-8270-FE3A17C86A8A}" type="slidenum">
              <a:rPr lang="en-US" smtClean="0"/>
              <a:pPr>
                <a:defRPr/>
              </a:pPr>
              <a:t>15</a:t>
            </a:fld>
            <a:endParaRPr lang="en-US" dirty="0"/>
          </a:p>
        </p:txBody>
      </p:sp>
    </p:spTree>
    <p:extLst>
      <p:ext uri="{BB962C8B-B14F-4D97-AF65-F5344CB8AC3E}">
        <p14:creationId xmlns:p14="http://schemas.microsoft.com/office/powerpoint/2010/main" val="708598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3" grpId="0"/>
      <p:bldP spid="14" grpId="0"/>
      <p:bldP spid="16" grpId="0"/>
      <p:bldP spid="1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6859" y="151824"/>
            <a:ext cx="8229600" cy="1143000"/>
          </a:xfrm>
        </p:spPr>
        <p:txBody>
          <a:bodyPr/>
          <a:lstStyle/>
          <a:p>
            <a:r>
              <a:rPr lang="en-US" sz="3500" dirty="0" smtClean="0"/>
              <a:t>Implication III</a:t>
            </a:r>
            <a:endParaRPr lang="en-US" sz="3500"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0989" y="2393576"/>
            <a:ext cx="3581408" cy="2893245"/>
          </a:xfrm>
          <a:prstGeom prst="rect">
            <a:avLst/>
          </a:prstGeom>
        </p:spPr>
      </p:pic>
      <p:sp>
        <p:nvSpPr>
          <p:cNvPr id="6" name="Content Placeholder 2"/>
          <p:cNvSpPr txBox="1">
            <a:spLocks/>
          </p:cNvSpPr>
          <p:nvPr/>
        </p:nvSpPr>
        <p:spPr bwMode="auto">
          <a:xfrm>
            <a:off x="782041" y="1702351"/>
            <a:ext cx="3417420" cy="740180"/>
          </a:xfrm>
          <a:prstGeom prst="rect">
            <a:avLst/>
          </a:prstGeom>
          <a:noFill/>
          <a:ln>
            <a:noFill/>
          </a:ln>
          <a:effectLst/>
          <a:extLst>
            <a:ext uri="{FAA26D3D-D897-4be2-8F04-BA451C77F1D7}">
              <ma14:placeholderFlag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7"/>
                    </a:schemeClr>
                  </a:outerShdw>
                </a:effectLst>
              </a14:hiddenEffects>
            </a:ext>
          </a:extLst>
        </p:spPr>
        <p:txBody>
          <a:bodyPr vert="horz" wrap="square" lIns="91440" tIns="45720" rIns="91440" bIns="45720" numCol="1" anchor="t" anchorCtr="0" compatLnSpc="1">
            <a:prstTxWarp prst="textNoShape">
              <a:avLst/>
            </a:prstTxWarp>
          </a:bodyPr>
          <a:lstStyle>
            <a:lvl1pPr marL="342900" indent="-342900" algn="l" defTabSz="457200" rtl="0" eaLnBrk="1" latinLnBrk="0" hangingPunct="1">
              <a:spcBef>
                <a:spcPct val="20000"/>
              </a:spcBef>
              <a:buFont typeface="Arial"/>
              <a:buChar char="•"/>
              <a:defRPr sz="3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2100" dirty="0" smtClean="0">
                <a:solidFill>
                  <a:srgbClr val="FF0000"/>
                </a:solidFill>
              </a:rPr>
              <a:t> </a:t>
            </a:r>
          </a:p>
          <a:p>
            <a:pPr marL="0" indent="0" algn="ctr">
              <a:buNone/>
            </a:pPr>
            <a:r>
              <a:rPr lang="en-US" sz="1600" dirty="0" smtClean="0">
                <a:latin typeface="Calibri" charset="0"/>
                <a:ea typeface="Calibri" charset="0"/>
                <a:cs typeface="Calibri" charset="0"/>
              </a:rPr>
              <a:t>Model Prediction</a:t>
            </a:r>
            <a:endParaRPr lang="en-US" sz="1600" dirty="0" smtClean="0">
              <a:solidFill>
                <a:srgbClr val="FF0000"/>
              </a:solidFill>
              <a:latin typeface="Calibri" charset="0"/>
              <a:ea typeface="Calibri" charset="0"/>
              <a:cs typeface="Calibri" charset="0"/>
            </a:endParaRPr>
          </a:p>
          <a:p>
            <a:pPr lvl="1"/>
            <a:endParaRPr lang="en-US" sz="2100" dirty="0" smtClean="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45904" y="1143201"/>
            <a:ext cx="2923995" cy="2359402"/>
          </a:xfrm>
          <a:prstGeom prst="rect">
            <a:avLst/>
          </a:prstGeom>
        </p:spPr>
      </p:pic>
      <p:sp>
        <p:nvSpPr>
          <p:cNvPr id="8" name="TextBox 7"/>
          <p:cNvSpPr txBox="1"/>
          <p:nvPr/>
        </p:nvSpPr>
        <p:spPr>
          <a:xfrm>
            <a:off x="5338840" y="889035"/>
            <a:ext cx="3476598" cy="338554"/>
          </a:xfrm>
          <a:prstGeom prst="rect">
            <a:avLst/>
          </a:prstGeom>
          <a:noFill/>
        </p:spPr>
        <p:txBody>
          <a:bodyPr wrap="square" rtlCol="0">
            <a:spAutoFit/>
          </a:bodyPr>
          <a:lstStyle/>
          <a:p>
            <a:pPr algn="ctr"/>
            <a:r>
              <a:rPr lang="en-US" sz="1600" dirty="0" smtClean="0"/>
              <a:t>Don Pedro</a:t>
            </a:r>
            <a:endParaRPr lang="en-US" sz="1600" dirty="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45904" y="3840198"/>
            <a:ext cx="2940781" cy="2372947"/>
          </a:xfrm>
          <a:prstGeom prst="rect">
            <a:avLst/>
          </a:prstGeom>
        </p:spPr>
      </p:pic>
      <p:sp>
        <p:nvSpPr>
          <p:cNvPr id="10" name="TextBox 9"/>
          <p:cNvSpPr txBox="1"/>
          <p:nvPr/>
        </p:nvSpPr>
        <p:spPr>
          <a:xfrm>
            <a:off x="5338840" y="3590239"/>
            <a:ext cx="3476598" cy="338554"/>
          </a:xfrm>
          <a:prstGeom prst="rect">
            <a:avLst/>
          </a:prstGeom>
          <a:noFill/>
        </p:spPr>
        <p:txBody>
          <a:bodyPr wrap="square" rtlCol="0">
            <a:spAutoFit/>
          </a:bodyPr>
          <a:lstStyle/>
          <a:p>
            <a:pPr algn="ctr"/>
            <a:r>
              <a:rPr lang="en-US" sz="1600" dirty="0" err="1" smtClean="0"/>
              <a:t>Hetch-Hetchy</a:t>
            </a:r>
            <a:endParaRPr lang="en-US" sz="1600" dirty="0"/>
          </a:p>
        </p:txBody>
      </p:sp>
      <p:sp>
        <p:nvSpPr>
          <p:cNvPr id="9" name="Slide Number Placeholder 8"/>
          <p:cNvSpPr>
            <a:spLocks noGrp="1"/>
          </p:cNvSpPr>
          <p:nvPr>
            <p:ph type="sldNum" sz="quarter" idx="12"/>
          </p:nvPr>
        </p:nvSpPr>
        <p:spPr/>
        <p:txBody>
          <a:bodyPr/>
          <a:lstStyle/>
          <a:p>
            <a:pPr>
              <a:defRPr/>
            </a:pPr>
            <a:fld id="{2BAF0491-2AB4-2547-8270-FE3A17C86A8A}" type="slidenum">
              <a:rPr lang="en-US" smtClean="0"/>
              <a:pPr>
                <a:defRPr/>
              </a:pPr>
              <a:t>16</a:t>
            </a:fld>
            <a:endParaRPr lang="en-US" dirty="0"/>
          </a:p>
        </p:txBody>
      </p:sp>
    </p:spTree>
    <p:extLst>
      <p:ext uri="{BB962C8B-B14F-4D97-AF65-F5344CB8AC3E}">
        <p14:creationId xmlns:p14="http://schemas.microsoft.com/office/powerpoint/2010/main" val="1635364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and Ongoing Work</a:t>
            </a:r>
            <a:endParaRPr lang="en-US" dirty="0"/>
          </a:p>
        </p:txBody>
      </p:sp>
      <p:sp>
        <p:nvSpPr>
          <p:cNvPr id="3" name="Content Placeholder 2"/>
          <p:cNvSpPr>
            <a:spLocks noGrp="1"/>
          </p:cNvSpPr>
          <p:nvPr>
            <p:ph idx="1"/>
          </p:nvPr>
        </p:nvSpPr>
        <p:spPr>
          <a:xfrm>
            <a:off x="457200" y="1417638"/>
            <a:ext cx="8229600" cy="5713418"/>
          </a:xfrm>
        </p:spPr>
        <p:txBody>
          <a:bodyPr/>
          <a:lstStyle/>
          <a:p>
            <a:endParaRPr lang="en-US" sz="1000" dirty="0" smtClean="0"/>
          </a:p>
          <a:p>
            <a:pPr marL="0" indent="0">
              <a:buNone/>
            </a:pPr>
            <a:r>
              <a:rPr lang="en-US" sz="2400" dirty="0" smtClean="0"/>
              <a:t>First model of the </a:t>
            </a:r>
            <a:r>
              <a:rPr lang="en-US" sz="2400" dirty="0"/>
              <a:t>C</a:t>
            </a:r>
            <a:r>
              <a:rPr lang="en-US" sz="2400" dirty="0" smtClean="0"/>
              <a:t>alifornia reservoir network</a:t>
            </a:r>
          </a:p>
          <a:p>
            <a:pPr lvl="1"/>
            <a:endParaRPr lang="en-US" sz="1000" dirty="0"/>
          </a:p>
          <a:p>
            <a:pPr lvl="1">
              <a:buFont typeface="Arial" charset="0"/>
              <a:buChar char="•"/>
            </a:pPr>
            <a:r>
              <a:rPr lang="en-US" sz="2200" dirty="0" smtClean="0"/>
              <a:t>Network modeling with latent variables</a:t>
            </a:r>
          </a:p>
          <a:p>
            <a:pPr lvl="1">
              <a:buFont typeface="Arial" charset="0"/>
              <a:buChar char="•"/>
            </a:pPr>
            <a:endParaRPr lang="en-US" sz="1000" dirty="0" smtClean="0"/>
          </a:p>
          <a:p>
            <a:pPr lvl="1">
              <a:buFont typeface="Arial" charset="0"/>
              <a:buChar char="•"/>
            </a:pPr>
            <a:r>
              <a:rPr lang="en-US" sz="2200" dirty="0"/>
              <a:t>c</a:t>
            </a:r>
            <a:r>
              <a:rPr lang="en-US" sz="2200" dirty="0" smtClean="0"/>
              <a:t>oncise, interpretable, and efficiently computable</a:t>
            </a:r>
          </a:p>
          <a:p>
            <a:pPr lvl="1"/>
            <a:endParaRPr lang="en-US" sz="1000" dirty="0" smtClean="0"/>
          </a:p>
          <a:p>
            <a:pPr lvl="1"/>
            <a:endParaRPr lang="en-US" sz="1000" dirty="0"/>
          </a:p>
          <a:p>
            <a:pPr lvl="1"/>
            <a:endParaRPr lang="en-US" sz="1000" dirty="0" smtClean="0"/>
          </a:p>
          <a:p>
            <a:pPr lvl="1"/>
            <a:endParaRPr lang="en-US" sz="1000" dirty="0"/>
          </a:p>
          <a:p>
            <a:pPr marL="0" indent="0">
              <a:buNone/>
            </a:pPr>
            <a:r>
              <a:rPr lang="en-US" sz="2400" dirty="0" smtClean="0"/>
              <a:t>Categorize reservoirs into boundaries based on interdependencies </a:t>
            </a:r>
          </a:p>
          <a:p>
            <a:pPr marL="0" indent="0">
              <a:buNone/>
            </a:pPr>
            <a:endParaRPr lang="en-US" sz="2400" dirty="0"/>
          </a:p>
          <a:p>
            <a:pPr marL="0" indent="0">
              <a:buNone/>
            </a:pPr>
            <a:r>
              <a:rPr lang="en-US" sz="2400" dirty="0" smtClean="0"/>
              <a:t>Data driven approach to characterize policy effect </a:t>
            </a:r>
          </a:p>
          <a:p>
            <a:pPr marL="742950" lvl="2" indent="-342900"/>
            <a:endParaRPr lang="en-US" sz="2200" dirty="0" smtClean="0"/>
          </a:p>
          <a:p>
            <a:pPr marL="0" indent="0">
              <a:buNone/>
            </a:pPr>
            <a:endParaRPr lang="en-US" sz="2400" dirty="0"/>
          </a:p>
          <a:p>
            <a:pPr marL="0" indent="0">
              <a:buNone/>
            </a:pPr>
            <a:endParaRPr lang="en-US" sz="2400" dirty="0"/>
          </a:p>
          <a:p>
            <a:pPr marL="0" indent="0">
              <a:buNone/>
            </a:pPr>
            <a:endParaRPr lang="en-US" sz="2400" dirty="0" smtClean="0"/>
          </a:p>
          <a:p>
            <a:pPr lvl="1"/>
            <a:endParaRPr lang="en-US" sz="2200" dirty="0"/>
          </a:p>
          <a:p>
            <a:pPr lvl="1"/>
            <a:endParaRPr lang="en-US" sz="2200" dirty="0" smtClean="0"/>
          </a:p>
          <a:p>
            <a:pPr lvl="1"/>
            <a:endParaRPr lang="en-US" sz="2200" dirty="0"/>
          </a:p>
        </p:txBody>
      </p:sp>
      <p:sp>
        <p:nvSpPr>
          <p:cNvPr id="6" name="Slide Number Placeholder 5"/>
          <p:cNvSpPr>
            <a:spLocks noGrp="1"/>
          </p:cNvSpPr>
          <p:nvPr>
            <p:ph type="sldNum" sz="quarter" idx="12"/>
          </p:nvPr>
        </p:nvSpPr>
        <p:spPr/>
        <p:txBody>
          <a:bodyPr/>
          <a:lstStyle/>
          <a:p>
            <a:pPr>
              <a:defRPr/>
            </a:pPr>
            <a:fld id="{2BAF0491-2AB4-2547-8270-FE3A17C86A8A}" type="slidenum">
              <a:rPr lang="en-US" smtClean="0"/>
              <a:pPr>
                <a:defRPr/>
              </a:pPr>
              <a:t>17</a:t>
            </a:fld>
            <a:endParaRPr lang="en-US" dirty="0"/>
          </a:p>
        </p:txBody>
      </p:sp>
    </p:spTree>
    <p:extLst>
      <p:ext uri="{BB962C8B-B14F-4D97-AF65-F5344CB8AC3E}">
        <p14:creationId xmlns:p14="http://schemas.microsoft.com/office/powerpoint/2010/main" val="1403925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Relevant Papers</a:t>
            </a:r>
            <a:endParaRPr lang="en-US" dirty="0"/>
          </a:p>
        </p:txBody>
      </p:sp>
      <p:sp>
        <p:nvSpPr>
          <p:cNvPr id="3" name="Content Placeholder 2"/>
          <p:cNvSpPr>
            <a:spLocks noGrp="1"/>
          </p:cNvSpPr>
          <p:nvPr>
            <p:ph idx="1"/>
          </p:nvPr>
        </p:nvSpPr>
        <p:spPr/>
        <p:txBody>
          <a:bodyPr/>
          <a:lstStyle/>
          <a:p>
            <a:r>
              <a:rPr lang="en-US" sz="2400" b="1" dirty="0" err="1" smtClean="0"/>
              <a:t>Taeb</a:t>
            </a:r>
            <a:r>
              <a:rPr lang="en-US" sz="2400" dirty="0" smtClean="0"/>
              <a:t> &amp; </a:t>
            </a:r>
            <a:r>
              <a:rPr lang="en-US" sz="2400" dirty="0" err="1" smtClean="0"/>
              <a:t>Chandrasekaran</a:t>
            </a:r>
            <a:r>
              <a:rPr lang="en-US" sz="2400" dirty="0" smtClean="0"/>
              <a:t>, Interpreting Latent Variables in Factor Models via Convex Optimization, </a:t>
            </a:r>
            <a:r>
              <a:rPr lang="en-US" sz="2400" i="1" dirty="0" smtClean="0"/>
              <a:t>Mathematical Programming</a:t>
            </a:r>
            <a:r>
              <a:rPr lang="en-US" sz="2400" dirty="0" smtClean="0"/>
              <a:t>, 2017</a:t>
            </a:r>
          </a:p>
          <a:p>
            <a:endParaRPr lang="en-US" sz="2400" dirty="0"/>
          </a:p>
          <a:p>
            <a:r>
              <a:rPr lang="en-US" sz="2400" b="1" dirty="0" err="1" smtClean="0"/>
              <a:t>Taeb</a:t>
            </a:r>
            <a:r>
              <a:rPr lang="en-US" sz="2400" dirty="0" smtClean="0"/>
              <a:t> et al., A Statistical Model of the California Reservoir Network, </a:t>
            </a:r>
            <a:r>
              <a:rPr lang="en-US" sz="2400" i="1" dirty="0" smtClean="0"/>
              <a:t>Water Resources Research</a:t>
            </a:r>
            <a:r>
              <a:rPr lang="en-US" sz="2400" dirty="0" smtClean="0"/>
              <a:t>, 2017</a:t>
            </a:r>
            <a:endParaRPr lang="en-US" sz="2400" dirty="0"/>
          </a:p>
        </p:txBody>
      </p:sp>
      <p:sp>
        <p:nvSpPr>
          <p:cNvPr id="4" name="TextBox 5"/>
          <p:cNvSpPr txBox="1">
            <a:spLocks noChangeArrowheads="1"/>
          </p:cNvSpPr>
          <p:nvPr/>
        </p:nvSpPr>
        <p:spPr bwMode="auto">
          <a:xfrm>
            <a:off x="1381000" y="4802475"/>
            <a:ext cx="7120220" cy="861774"/>
          </a:xfrm>
          <a:prstGeom prst="rect">
            <a:avLst/>
          </a:prstGeom>
          <a:noFill/>
          <a:ln w="9525">
            <a:noFill/>
            <a:miter lim="800000"/>
            <a:headEnd/>
            <a:tailEnd/>
          </a:ln>
        </p:spPr>
        <p:txBody>
          <a:bodyPr wrap="square">
            <a:spAutoFit/>
          </a:bodyPr>
          <a:lstStyle/>
          <a:p>
            <a:pPr algn="ctr" defTabSz="914400"/>
            <a:r>
              <a:rPr lang="en-US" sz="2200" i="1" dirty="0" smtClean="0">
                <a:latin typeface="Arial"/>
                <a:cs typeface="Arial"/>
              </a:rPr>
              <a:t>Code at https</a:t>
            </a:r>
            <a:r>
              <a:rPr lang="en-US" sz="2200" i="1" dirty="0">
                <a:latin typeface="Arial"/>
                <a:cs typeface="Arial"/>
              </a:rPr>
              <a:t>://</a:t>
            </a:r>
            <a:r>
              <a:rPr lang="en-US" sz="2200" i="1" dirty="0" err="1">
                <a:latin typeface="Arial"/>
                <a:cs typeface="Arial"/>
              </a:rPr>
              <a:t>github.com</a:t>
            </a:r>
            <a:r>
              <a:rPr lang="en-US" sz="2200" i="1" dirty="0">
                <a:latin typeface="Arial"/>
                <a:cs typeface="Arial"/>
              </a:rPr>
              <a:t>/</a:t>
            </a:r>
            <a:r>
              <a:rPr lang="en-US" sz="2200" i="1" dirty="0" err="1">
                <a:latin typeface="Arial"/>
                <a:cs typeface="Arial"/>
              </a:rPr>
              <a:t>armeentaeb</a:t>
            </a:r>
            <a:r>
              <a:rPr lang="en-US" sz="2200" i="1" dirty="0">
                <a:latin typeface="Arial"/>
                <a:cs typeface="Arial"/>
              </a:rPr>
              <a:t>/WRR-Reservoir </a:t>
            </a:r>
          </a:p>
          <a:p>
            <a:pPr marL="457200" indent="-457200" defTabSz="914400">
              <a:buFont typeface="Arial" charset="0"/>
              <a:buChar char="•"/>
            </a:pPr>
            <a:endParaRPr lang="en-US" sz="2800" i="1" dirty="0">
              <a:solidFill>
                <a:srgbClr val="000000"/>
              </a:solidFill>
              <a:latin typeface="Arial"/>
              <a:cs typeface="Arial"/>
            </a:endParaRPr>
          </a:p>
        </p:txBody>
      </p:sp>
      <p:sp>
        <p:nvSpPr>
          <p:cNvPr id="7" name="Slide Number Placeholder 6"/>
          <p:cNvSpPr>
            <a:spLocks noGrp="1"/>
          </p:cNvSpPr>
          <p:nvPr>
            <p:ph type="sldNum" sz="quarter" idx="12"/>
          </p:nvPr>
        </p:nvSpPr>
        <p:spPr/>
        <p:txBody>
          <a:bodyPr/>
          <a:lstStyle/>
          <a:p>
            <a:pPr>
              <a:defRPr/>
            </a:pPr>
            <a:fld id="{2BAF0491-2AB4-2547-8270-FE3A17C86A8A}" type="slidenum">
              <a:rPr lang="en-US" smtClean="0"/>
              <a:pPr>
                <a:defRPr/>
              </a:pPr>
              <a:t>18</a:t>
            </a:fld>
            <a:endParaRPr lang="en-US" dirty="0"/>
          </a:p>
        </p:txBody>
      </p:sp>
    </p:spTree>
    <p:extLst>
      <p:ext uri="{BB962C8B-B14F-4D97-AF65-F5344CB8AC3E}">
        <p14:creationId xmlns:p14="http://schemas.microsoft.com/office/powerpoint/2010/main" val="1243839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7749" y="188995"/>
            <a:ext cx="8229600" cy="1143000"/>
          </a:xfrm>
        </p:spPr>
        <p:txBody>
          <a:bodyPr/>
          <a:lstStyle/>
          <a:p>
            <a:r>
              <a:rPr lang="en-US" dirty="0" smtClean="0"/>
              <a:t>SEED Insights</a:t>
            </a:r>
            <a:endParaRPr lang="en-US" dirty="0"/>
          </a:p>
        </p:txBody>
      </p:sp>
      <p:sp>
        <p:nvSpPr>
          <p:cNvPr id="4" name="Rectangle 3"/>
          <p:cNvSpPr/>
          <p:nvPr/>
        </p:nvSpPr>
        <p:spPr>
          <a:xfrm>
            <a:off x="662049" y="1114475"/>
            <a:ext cx="7819902" cy="1892826"/>
          </a:xfrm>
          <a:prstGeom prst="rect">
            <a:avLst/>
          </a:prstGeom>
        </p:spPr>
        <p:txBody>
          <a:bodyPr wrap="square">
            <a:spAutoFit/>
          </a:bodyPr>
          <a:lstStyle/>
          <a:p>
            <a:pPr>
              <a:spcBef>
                <a:spcPts val="0"/>
              </a:spcBef>
              <a:spcAft>
                <a:spcPts val="0"/>
              </a:spcAft>
            </a:pPr>
            <a:r>
              <a:rPr lang="en-US" sz="2700" i="1" dirty="0">
                <a:solidFill>
                  <a:srgbClr val="000000"/>
                </a:solidFill>
                <a:latin typeface="Roboto" charset="0"/>
              </a:rPr>
              <a:t>To provide constructive, data-driven, and interactive insights into </a:t>
            </a:r>
            <a:r>
              <a:rPr lang="en-US" sz="2700" i="1" dirty="0" smtClean="0">
                <a:solidFill>
                  <a:srgbClr val="000000"/>
                </a:solidFill>
                <a:latin typeface="Roboto" charset="0"/>
              </a:rPr>
              <a:t>climate change and </a:t>
            </a:r>
            <a:r>
              <a:rPr lang="en-US" sz="2700" i="1" dirty="0">
                <a:solidFill>
                  <a:srgbClr val="000000"/>
                </a:solidFill>
                <a:latin typeface="Roboto" charset="0"/>
              </a:rPr>
              <a:t>sustainability for a scientifically engaged audience.</a:t>
            </a:r>
            <a:endParaRPr lang="en-US" sz="2700" i="1" dirty="0"/>
          </a:p>
          <a:p>
            <a:r>
              <a:rPr lang="en-US" dirty="0"/>
              <a:t/>
            </a:r>
            <a:br>
              <a:rPr lang="en-US" dirty="0"/>
            </a:br>
            <a:endParaRPr lang="en-US" dirty="0"/>
          </a:p>
        </p:txBody>
      </p:sp>
      <p:sp>
        <p:nvSpPr>
          <p:cNvPr id="5" name="AutoShape 2" descr="ere ya go">
            <a:hlinkClick r:id="rId2"/>
          </p:cNvPr>
          <p:cNvSpPr>
            <a:spLocks noChangeAspect="1" noChangeArrowheads="1"/>
          </p:cNvSpPr>
          <p:nvPr/>
        </p:nvSpPr>
        <p:spPr bwMode="auto">
          <a:xfrm>
            <a:off x="0" y="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ere ya go">
            <a:hlinkClick r:id="rId2"/>
          </p:cNvPr>
          <p:cNvSpPr>
            <a:spLocks noChangeAspect="1" noChangeArrowheads="1"/>
          </p:cNvSpPr>
          <p:nvPr/>
        </p:nvSpPr>
        <p:spPr bwMode="auto">
          <a:xfrm>
            <a:off x="152400" y="152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73721" y="2914580"/>
            <a:ext cx="1639672" cy="201048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1284" y="2885909"/>
            <a:ext cx="2547399" cy="1432912"/>
          </a:xfrm>
          <a:prstGeom prst="rect">
            <a:avLst/>
          </a:prstGeom>
        </p:spPr>
      </p:pic>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73783" y="2914580"/>
            <a:ext cx="1780837" cy="2424742"/>
          </a:xfrm>
          <a:prstGeom prst="rect">
            <a:avLst/>
          </a:prstGeom>
        </p:spPr>
      </p:pic>
      <p:sp>
        <p:nvSpPr>
          <p:cNvPr id="8" name="TextBox 7"/>
          <p:cNvSpPr txBox="1"/>
          <p:nvPr/>
        </p:nvSpPr>
        <p:spPr>
          <a:xfrm>
            <a:off x="1396342" y="2538666"/>
            <a:ext cx="1632775" cy="369332"/>
          </a:xfrm>
          <a:prstGeom prst="rect">
            <a:avLst/>
          </a:prstGeom>
          <a:noFill/>
        </p:spPr>
        <p:txBody>
          <a:bodyPr wrap="square" rtlCol="0">
            <a:spAutoFit/>
          </a:bodyPr>
          <a:lstStyle/>
          <a:p>
            <a:r>
              <a:rPr lang="en-US" dirty="0" smtClean="0"/>
              <a:t>Noah </a:t>
            </a:r>
            <a:r>
              <a:rPr lang="en-US" dirty="0" err="1" smtClean="0"/>
              <a:t>Olsman</a:t>
            </a:r>
            <a:endParaRPr lang="en-US" dirty="0"/>
          </a:p>
        </p:txBody>
      </p:sp>
      <p:sp>
        <p:nvSpPr>
          <p:cNvPr id="10" name="TextBox 9"/>
          <p:cNvSpPr txBox="1"/>
          <p:nvPr/>
        </p:nvSpPr>
        <p:spPr>
          <a:xfrm>
            <a:off x="4225699" y="2598609"/>
            <a:ext cx="1632775" cy="369332"/>
          </a:xfrm>
          <a:prstGeom prst="rect">
            <a:avLst/>
          </a:prstGeom>
          <a:noFill/>
        </p:spPr>
        <p:txBody>
          <a:bodyPr wrap="square" rtlCol="0">
            <a:spAutoFit/>
          </a:bodyPr>
          <a:lstStyle/>
          <a:p>
            <a:r>
              <a:rPr lang="en-US" dirty="0" smtClean="0"/>
              <a:t>Irene Farr</a:t>
            </a:r>
            <a:endParaRPr lang="en-US" dirty="0"/>
          </a:p>
        </p:txBody>
      </p:sp>
      <p:sp>
        <p:nvSpPr>
          <p:cNvPr id="12" name="TextBox 11"/>
          <p:cNvSpPr txBox="1"/>
          <p:nvPr/>
        </p:nvSpPr>
        <p:spPr>
          <a:xfrm>
            <a:off x="6371114" y="2595669"/>
            <a:ext cx="1924814" cy="369332"/>
          </a:xfrm>
          <a:prstGeom prst="rect">
            <a:avLst/>
          </a:prstGeom>
          <a:noFill/>
        </p:spPr>
        <p:txBody>
          <a:bodyPr wrap="square" rtlCol="0">
            <a:spAutoFit/>
          </a:bodyPr>
          <a:lstStyle/>
          <a:p>
            <a:r>
              <a:rPr lang="en-US" dirty="0" err="1" smtClean="0"/>
              <a:t>Donal</a:t>
            </a:r>
            <a:r>
              <a:rPr lang="en-US" dirty="0" smtClean="0"/>
              <a:t> O’Sullivan</a:t>
            </a:r>
            <a:endParaRPr lang="en-US" dirty="0"/>
          </a:p>
        </p:txBody>
      </p:sp>
      <p:sp>
        <p:nvSpPr>
          <p:cNvPr id="14" name="Slide Number Placeholder 13"/>
          <p:cNvSpPr>
            <a:spLocks noGrp="1"/>
          </p:cNvSpPr>
          <p:nvPr>
            <p:ph type="sldNum" sz="quarter" idx="12"/>
          </p:nvPr>
        </p:nvSpPr>
        <p:spPr/>
        <p:txBody>
          <a:bodyPr/>
          <a:lstStyle/>
          <a:p>
            <a:pPr>
              <a:defRPr/>
            </a:pPr>
            <a:fld id="{2BAF0491-2AB4-2547-8270-FE3A17C86A8A}" type="slidenum">
              <a:rPr lang="en-US" smtClean="0"/>
              <a:pPr>
                <a:defRPr/>
              </a:pPr>
              <a:t>19</a:t>
            </a:fld>
            <a:endParaRPr lang="en-US" dirty="0"/>
          </a:p>
        </p:txBody>
      </p:sp>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55044" y="4508212"/>
            <a:ext cx="1958287" cy="1958287"/>
          </a:xfrm>
          <a:prstGeom prst="rect">
            <a:avLst/>
          </a:prstGeom>
        </p:spPr>
      </p:pic>
      <p:sp>
        <p:nvSpPr>
          <p:cNvPr id="16" name="TextBox 15"/>
          <p:cNvSpPr txBox="1"/>
          <p:nvPr/>
        </p:nvSpPr>
        <p:spPr>
          <a:xfrm>
            <a:off x="3234499" y="5339322"/>
            <a:ext cx="2044383" cy="369332"/>
          </a:xfrm>
          <a:prstGeom prst="rect">
            <a:avLst/>
          </a:prstGeom>
          <a:noFill/>
        </p:spPr>
        <p:txBody>
          <a:bodyPr wrap="square" rtlCol="0">
            <a:spAutoFit/>
          </a:bodyPr>
          <a:lstStyle/>
          <a:p>
            <a:r>
              <a:rPr lang="en-US" dirty="0" err="1" smtClean="0"/>
              <a:t>Cathrine</a:t>
            </a:r>
            <a:r>
              <a:rPr lang="en-US" dirty="0" smtClean="0"/>
              <a:t> Alvarez</a:t>
            </a:r>
            <a:endParaRPr lang="en-US" dirty="0"/>
          </a:p>
        </p:txBody>
      </p:sp>
    </p:spTree>
    <p:extLst>
      <p:ext uri="{BB962C8B-B14F-4D97-AF65-F5344CB8AC3E}">
        <p14:creationId xmlns:p14="http://schemas.microsoft.com/office/powerpoint/2010/main" val="115204343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3876" y="142625"/>
            <a:ext cx="8229600" cy="1143000"/>
          </a:xfrm>
        </p:spPr>
        <p:txBody>
          <a:bodyPr/>
          <a:lstStyle/>
          <a:p>
            <a:r>
              <a:rPr lang="en-US" sz="3500" dirty="0" smtClean="0"/>
              <a:t>Drought in California</a:t>
            </a:r>
            <a:endParaRPr lang="en-US" sz="3500" dirty="0"/>
          </a:p>
        </p:txBody>
      </p:sp>
      <p:sp>
        <p:nvSpPr>
          <p:cNvPr id="3" name="Content Placeholder 2"/>
          <p:cNvSpPr>
            <a:spLocks noGrp="1"/>
          </p:cNvSpPr>
          <p:nvPr>
            <p:ph idx="1"/>
          </p:nvPr>
        </p:nvSpPr>
        <p:spPr>
          <a:xfrm>
            <a:off x="403876" y="2168524"/>
            <a:ext cx="4543425" cy="5078414"/>
          </a:xfrm>
        </p:spPr>
        <p:txBody>
          <a:bodyPr/>
          <a:lstStyle/>
          <a:p>
            <a:r>
              <a:rPr lang="en-US" sz="2400" dirty="0" smtClean="0"/>
              <a:t>2012-2015 was the most intense 4-year drought in the past 1200 years</a:t>
            </a:r>
          </a:p>
          <a:p>
            <a:endParaRPr lang="en-US" sz="2400" dirty="0" smtClean="0"/>
          </a:p>
          <a:p>
            <a:endParaRPr lang="en-US" sz="2400" dirty="0"/>
          </a:p>
          <a:p>
            <a:r>
              <a:rPr lang="en-US" sz="2400" dirty="0" smtClean="0"/>
              <a:t>January 2014: Jerry Brown  declared a drought state of emergency</a:t>
            </a:r>
          </a:p>
          <a:p>
            <a:endParaRPr lang="en-US" sz="2400" dirty="0"/>
          </a:p>
          <a:p>
            <a:endParaRPr lang="en-US" dirty="0" smtClean="0"/>
          </a:p>
          <a:p>
            <a:pPr marL="0" indent="0">
              <a:buNone/>
            </a:pPr>
            <a:endParaRPr lang="en-US" dirty="0"/>
          </a:p>
        </p:txBody>
      </p:sp>
      <p:pic>
        <p:nvPicPr>
          <p:cNvPr id="4" name="Picture 3" descr="california.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4826" y="1192858"/>
            <a:ext cx="3744964" cy="4853475"/>
          </a:xfrm>
          <a:prstGeom prst="rect">
            <a:avLst/>
          </a:prstGeom>
        </p:spPr>
      </p:pic>
      <p:sp>
        <p:nvSpPr>
          <p:cNvPr id="7" name="Slide Number Placeholder 6"/>
          <p:cNvSpPr>
            <a:spLocks noGrp="1"/>
          </p:cNvSpPr>
          <p:nvPr>
            <p:ph type="sldNum" sz="quarter" idx="12"/>
          </p:nvPr>
        </p:nvSpPr>
        <p:spPr/>
        <p:txBody>
          <a:bodyPr/>
          <a:lstStyle/>
          <a:p>
            <a:pPr>
              <a:defRPr/>
            </a:pPr>
            <a:fld id="{2BAF0491-2AB4-2547-8270-FE3A17C86A8A}" type="slidenum">
              <a:rPr lang="en-US" smtClean="0"/>
              <a:pPr>
                <a:defRPr/>
              </a:pPr>
              <a:t>2</a:t>
            </a:fld>
            <a:endParaRPr lang="en-US" dirty="0"/>
          </a:p>
        </p:txBody>
      </p:sp>
    </p:spTree>
    <p:extLst>
      <p:ext uri="{BB962C8B-B14F-4D97-AF65-F5344CB8AC3E}">
        <p14:creationId xmlns:p14="http://schemas.microsoft.com/office/powerpoint/2010/main" val="114930030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4264" y="2650223"/>
            <a:ext cx="7478997" cy="879833"/>
          </a:xfrm>
        </p:spPr>
        <p:txBody>
          <a:bodyPr/>
          <a:lstStyle/>
          <a:p>
            <a:r>
              <a:rPr lang="en-US" sz="5000" dirty="0" smtClean="0"/>
              <a:t>Thank You!</a:t>
            </a:r>
            <a:endParaRPr lang="en-US" sz="5000" dirty="0"/>
          </a:p>
        </p:txBody>
      </p:sp>
      <p:sp>
        <p:nvSpPr>
          <p:cNvPr id="5" name="Slide Number Placeholder 4"/>
          <p:cNvSpPr>
            <a:spLocks noGrp="1"/>
          </p:cNvSpPr>
          <p:nvPr>
            <p:ph type="sldNum" sz="quarter" idx="12"/>
          </p:nvPr>
        </p:nvSpPr>
        <p:spPr/>
        <p:txBody>
          <a:bodyPr/>
          <a:lstStyle/>
          <a:p>
            <a:pPr>
              <a:defRPr/>
            </a:pPr>
            <a:fld id="{2BAF0491-2AB4-2547-8270-FE3A17C86A8A}" type="slidenum">
              <a:rPr lang="en-US" smtClean="0"/>
              <a:pPr>
                <a:defRPr/>
              </a:pPr>
              <a:t>20</a:t>
            </a:fld>
            <a:endParaRPr lang="en-US" dirty="0"/>
          </a:p>
        </p:txBody>
      </p:sp>
    </p:spTree>
    <p:extLst>
      <p:ext uri="{BB962C8B-B14F-4D97-AF65-F5344CB8AC3E}">
        <p14:creationId xmlns:p14="http://schemas.microsoft.com/office/powerpoint/2010/main" val="48761355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4264" y="2650223"/>
            <a:ext cx="7478997" cy="879833"/>
          </a:xfrm>
        </p:spPr>
        <p:txBody>
          <a:bodyPr/>
          <a:lstStyle/>
          <a:p>
            <a:r>
              <a:rPr lang="en-US" sz="5000" dirty="0" smtClean="0"/>
              <a:t>Backup Slides</a:t>
            </a:r>
            <a:endParaRPr lang="en-US" sz="5000" dirty="0"/>
          </a:p>
        </p:txBody>
      </p:sp>
      <p:sp>
        <p:nvSpPr>
          <p:cNvPr id="5" name="Slide Number Placeholder 4"/>
          <p:cNvSpPr>
            <a:spLocks noGrp="1"/>
          </p:cNvSpPr>
          <p:nvPr>
            <p:ph type="sldNum" sz="quarter" idx="12"/>
          </p:nvPr>
        </p:nvSpPr>
        <p:spPr/>
        <p:txBody>
          <a:bodyPr/>
          <a:lstStyle/>
          <a:p>
            <a:pPr>
              <a:defRPr/>
            </a:pPr>
            <a:fld id="{2BAF0491-2AB4-2547-8270-FE3A17C86A8A}" type="slidenum">
              <a:rPr lang="en-US" smtClean="0"/>
              <a:pPr>
                <a:defRPr/>
              </a:pPr>
              <a:t>21</a:t>
            </a:fld>
            <a:endParaRPr lang="en-US" dirty="0"/>
          </a:p>
        </p:txBody>
      </p:sp>
    </p:spTree>
    <p:extLst>
      <p:ext uri="{BB962C8B-B14F-4D97-AF65-F5344CB8AC3E}">
        <p14:creationId xmlns:p14="http://schemas.microsoft.com/office/powerpoint/2010/main" val="147495969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3922" y="-45024"/>
            <a:ext cx="9278471" cy="879833"/>
          </a:xfrm>
        </p:spPr>
        <p:txBody>
          <a:bodyPr/>
          <a:lstStyle/>
          <a:p>
            <a:r>
              <a:rPr lang="en-US" sz="3200" dirty="0"/>
              <a:t>Magic of </a:t>
            </a:r>
            <a:r>
              <a:rPr lang="en-US" sz="3200"/>
              <a:t>Convex </a:t>
            </a:r>
            <a:r>
              <a:rPr lang="en-US" sz="3200" smtClean="0"/>
              <a:t>Optimization</a:t>
            </a:r>
            <a:endParaRPr lang="en-US" sz="3200" dirty="0"/>
          </a:p>
        </p:txBody>
      </p:sp>
      <p:sp>
        <p:nvSpPr>
          <p:cNvPr id="7" name="TextBox 5"/>
          <p:cNvSpPr txBox="1">
            <a:spLocks noChangeArrowheads="1"/>
          </p:cNvSpPr>
          <p:nvPr/>
        </p:nvSpPr>
        <p:spPr bwMode="auto">
          <a:xfrm>
            <a:off x="301161" y="1326531"/>
            <a:ext cx="8676082" cy="1261884"/>
          </a:xfrm>
          <a:prstGeom prst="rect">
            <a:avLst/>
          </a:prstGeom>
          <a:noFill/>
          <a:ln w="9525">
            <a:noFill/>
            <a:miter lim="800000"/>
            <a:headEnd/>
            <a:tailEnd/>
          </a:ln>
        </p:spPr>
        <p:txBody>
          <a:bodyPr wrap="square">
            <a:spAutoFit/>
          </a:bodyPr>
          <a:lstStyle/>
          <a:p>
            <a:pPr defTabSz="914400"/>
            <a:r>
              <a:rPr lang="en-US" sz="2400" dirty="0" smtClean="0">
                <a:solidFill>
                  <a:srgbClr val="000000"/>
                </a:solidFill>
                <a:latin typeface="Arial"/>
                <a:cs typeface="Arial"/>
              </a:rPr>
              <a:t>Natural optimization problem to solve:</a:t>
            </a:r>
          </a:p>
          <a:p>
            <a:pPr defTabSz="914400"/>
            <a:endParaRPr lang="en-US" sz="2400" i="1" dirty="0">
              <a:solidFill>
                <a:srgbClr val="000000"/>
              </a:solidFill>
              <a:latin typeface="Arial"/>
              <a:cs typeface="Arial"/>
            </a:endParaRPr>
          </a:p>
          <a:p>
            <a:pPr marL="457200" indent="-457200" defTabSz="914400">
              <a:buFont typeface="Arial" charset="0"/>
              <a:buChar char="•"/>
            </a:pPr>
            <a:endParaRPr lang="en-US" sz="2800" i="1" dirty="0">
              <a:solidFill>
                <a:srgbClr val="000000"/>
              </a:solidFill>
              <a:latin typeface="Arial"/>
              <a:cs typeface="Arial"/>
            </a:endParaRPr>
          </a:p>
        </p:txBody>
      </p:sp>
      <p:sp>
        <p:nvSpPr>
          <p:cNvPr id="8" name="TextBox 5"/>
          <p:cNvSpPr txBox="1">
            <a:spLocks noChangeArrowheads="1"/>
          </p:cNvSpPr>
          <p:nvPr/>
        </p:nvSpPr>
        <p:spPr bwMode="auto">
          <a:xfrm>
            <a:off x="198976" y="3330804"/>
            <a:ext cx="8676082" cy="892552"/>
          </a:xfrm>
          <a:prstGeom prst="rect">
            <a:avLst/>
          </a:prstGeom>
          <a:noFill/>
          <a:ln w="9525">
            <a:noFill/>
            <a:miter lim="800000"/>
            <a:headEnd/>
            <a:tailEnd/>
          </a:ln>
        </p:spPr>
        <p:txBody>
          <a:bodyPr wrap="square">
            <a:spAutoFit/>
          </a:bodyPr>
          <a:lstStyle/>
          <a:p>
            <a:pPr defTabSz="914400"/>
            <a:r>
              <a:rPr lang="en-US" sz="2400" dirty="0" smtClean="0">
                <a:solidFill>
                  <a:srgbClr val="000000"/>
                </a:solidFill>
                <a:latin typeface="Arial"/>
                <a:cs typeface="Arial"/>
              </a:rPr>
              <a:t>Convex optimization problem with unique optimum</a:t>
            </a:r>
            <a:r>
              <a:rPr lang="en-US" sz="2400" dirty="0">
                <a:solidFill>
                  <a:srgbClr val="000000"/>
                </a:solidFill>
                <a:latin typeface="Arial"/>
                <a:cs typeface="Arial"/>
              </a:rPr>
              <a:t>!</a:t>
            </a:r>
          </a:p>
          <a:p>
            <a:pPr marL="457200" indent="-457200" defTabSz="914400">
              <a:buFont typeface="Arial" charset="0"/>
              <a:buChar char="•"/>
            </a:pPr>
            <a:endParaRPr lang="en-US" sz="2800" i="1" dirty="0">
              <a:solidFill>
                <a:srgbClr val="000000"/>
              </a:solidFill>
              <a:latin typeface="Arial"/>
              <a:cs typeface="Arial"/>
            </a:endParaRPr>
          </a:p>
        </p:txBody>
      </p:sp>
      <p:grpSp>
        <p:nvGrpSpPr>
          <p:cNvPr id="32" name="Group 31"/>
          <p:cNvGrpSpPr/>
          <p:nvPr/>
        </p:nvGrpSpPr>
        <p:grpSpPr>
          <a:xfrm>
            <a:off x="5809130" y="4255986"/>
            <a:ext cx="2810436" cy="1405255"/>
            <a:chOff x="5809130" y="4255986"/>
            <a:chExt cx="2810436" cy="1405255"/>
          </a:xfrm>
        </p:grpSpPr>
        <p:sp>
          <p:nvSpPr>
            <p:cNvPr id="9" name="Freeform 8"/>
            <p:cNvSpPr/>
            <p:nvPr/>
          </p:nvSpPr>
          <p:spPr>
            <a:xfrm>
              <a:off x="5809130" y="4255986"/>
              <a:ext cx="2810436" cy="1168353"/>
            </a:xfrm>
            <a:custGeom>
              <a:avLst/>
              <a:gdLst>
                <a:gd name="connsiteX0" fmla="*/ 1842247 w 1842247"/>
                <a:gd name="connsiteY0" fmla="*/ 0 h 1465733"/>
                <a:gd name="connsiteX1" fmla="*/ 874059 w 1842247"/>
                <a:gd name="connsiteY1" fmla="*/ 1465730 h 1465733"/>
                <a:gd name="connsiteX2" fmla="*/ 0 w 1842247"/>
                <a:gd name="connsiteY2" fmla="*/ 13447 h 1465733"/>
              </a:gdLst>
              <a:ahLst/>
              <a:cxnLst>
                <a:cxn ang="0">
                  <a:pos x="connsiteX0" y="connsiteY0"/>
                </a:cxn>
                <a:cxn ang="0">
                  <a:pos x="connsiteX1" y="connsiteY1"/>
                </a:cxn>
                <a:cxn ang="0">
                  <a:pos x="connsiteX2" y="connsiteY2"/>
                </a:cxn>
              </a:cxnLst>
              <a:rect l="l" t="t" r="r" b="b"/>
              <a:pathLst>
                <a:path w="1842247" h="1465733">
                  <a:moveTo>
                    <a:pt x="1842247" y="0"/>
                  </a:moveTo>
                  <a:cubicBezTo>
                    <a:pt x="1511673" y="731744"/>
                    <a:pt x="1181100" y="1463489"/>
                    <a:pt x="874059" y="1465730"/>
                  </a:cubicBezTo>
                  <a:cubicBezTo>
                    <a:pt x="567018" y="1467971"/>
                    <a:pt x="129988" y="244288"/>
                    <a:pt x="0" y="13447"/>
                  </a:cubicBezTo>
                </a:path>
              </a:pathLst>
            </a:custGeom>
            <a:noFill/>
            <a:ln w="34925"/>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Rectangle 22"/>
            <p:cNvSpPr/>
            <p:nvPr/>
          </p:nvSpPr>
          <p:spPr>
            <a:xfrm>
              <a:off x="6952096" y="5107243"/>
              <a:ext cx="524503" cy="553998"/>
            </a:xfrm>
            <a:prstGeom prst="rect">
              <a:avLst/>
            </a:prstGeom>
          </p:spPr>
          <p:txBody>
            <a:bodyPr wrap="none">
              <a:spAutoFit/>
            </a:bodyPr>
            <a:lstStyle/>
            <a:p>
              <a:r>
                <a:rPr lang="en-US" sz="3000" dirty="0"/>
                <a:t> </a:t>
              </a:r>
              <a:r>
                <a:rPr lang="en-US" sz="3000" dirty="0">
                  <a:solidFill>
                    <a:srgbClr val="FF0000"/>
                  </a:solidFill>
                </a:rPr>
                <a:t>x</a:t>
              </a:r>
              <a:r>
                <a:rPr lang="en-US" sz="3000" dirty="0"/>
                <a:t> </a:t>
              </a:r>
            </a:p>
          </p:txBody>
        </p:sp>
      </p:grpSp>
      <p:grpSp>
        <p:nvGrpSpPr>
          <p:cNvPr id="33" name="Group 32"/>
          <p:cNvGrpSpPr/>
          <p:nvPr/>
        </p:nvGrpSpPr>
        <p:grpSpPr>
          <a:xfrm>
            <a:off x="6113052" y="5502571"/>
            <a:ext cx="2864224" cy="1411235"/>
            <a:chOff x="6113052" y="5502571"/>
            <a:chExt cx="2864224" cy="1411235"/>
          </a:xfrm>
        </p:grpSpPr>
        <p:sp>
          <p:nvSpPr>
            <p:cNvPr id="25" name="TextBox 24"/>
            <p:cNvSpPr txBox="1"/>
            <p:nvPr/>
          </p:nvSpPr>
          <p:spPr>
            <a:xfrm>
              <a:off x="6113052" y="5898143"/>
              <a:ext cx="2864224" cy="1015663"/>
            </a:xfrm>
            <a:prstGeom prst="rect">
              <a:avLst/>
            </a:prstGeom>
            <a:noFill/>
          </p:spPr>
          <p:txBody>
            <a:bodyPr wrap="square" rtlCol="0">
              <a:spAutoFit/>
            </a:bodyPr>
            <a:lstStyle/>
            <a:p>
              <a:r>
                <a:rPr lang="en-US" sz="2000" dirty="0" smtClean="0"/>
                <a:t>Optimum is guaranteed to be correct [</a:t>
              </a:r>
              <a:r>
                <a:rPr lang="en-US" sz="2000" b="1" dirty="0" smtClean="0"/>
                <a:t>T.</a:t>
              </a:r>
              <a:r>
                <a:rPr lang="en-US" sz="2000" dirty="0" smtClean="0"/>
                <a:t> et al, 2017; C. et al, 2012]</a:t>
              </a:r>
              <a:endParaRPr lang="en-US" sz="2000" dirty="0"/>
            </a:p>
          </p:txBody>
        </p:sp>
        <p:cxnSp>
          <p:nvCxnSpPr>
            <p:cNvPr id="27" name="Straight Arrow Connector 26"/>
            <p:cNvCxnSpPr/>
            <p:nvPr/>
          </p:nvCxnSpPr>
          <p:spPr>
            <a:xfrm flipH="1">
              <a:off x="7214347" y="5502571"/>
              <a:ext cx="3" cy="395572"/>
            </a:xfrm>
            <a:prstGeom prst="straightConnector1">
              <a:avLst/>
            </a:prstGeom>
            <a:ln>
              <a:solidFill>
                <a:schemeClr val="accent3">
                  <a:lumMod val="75000"/>
                </a:schemeClr>
              </a:solidFill>
              <a:tailEnd type="triangle"/>
            </a:ln>
          </p:spPr>
          <p:style>
            <a:lnRef idx="2">
              <a:schemeClr val="accent1"/>
            </a:lnRef>
            <a:fillRef idx="0">
              <a:schemeClr val="accent1"/>
            </a:fillRef>
            <a:effectRef idx="1">
              <a:schemeClr val="accent1"/>
            </a:effectRef>
            <a:fontRef idx="minor">
              <a:schemeClr val="tx1"/>
            </a:fontRef>
          </p:style>
        </p:cxnSp>
      </p:grpSp>
      <p:sp>
        <p:nvSpPr>
          <p:cNvPr id="31" name="TextBox 5"/>
          <p:cNvSpPr txBox="1">
            <a:spLocks noChangeArrowheads="1"/>
          </p:cNvSpPr>
          <p:nvPr/>
        </p:nvSpPr>
        <p:spPr bwMode="auto">
          <a:xfrm>
            <a:off x="198976" y="4314820"/>
            <a:ext cx="5489130" cy="2523768"/>
          </a:xfrm>
          <a:prstGeom prst="rect">
            <a:avLst/>
          </a:prstGeom>
          <a:noFill/>
          <a:ln w="9525">
            <a:noFill/>
            <a:miter lim="800000"/>
            <a:headEnd/>
            <a:tailEnd/>
          </a:ln>
        </p:spPr>
        <p:txBody>
          <a:bodyPr wrap="square">
            <a:spAutoFit/>
          </a:bodyPr>
          <a:lstStyle/>
          <a:p>
            <a:pPr defTabSz="914400"/>
            <a:r>
              <a:rPr lang="en-US" sz="2400" dirty="0" smtClean="0">
                <a:solidFill>
                  <a:srgbClr val="000000"/>
                </a:solidFill>
                <a:latin typeface="Arial"/>
                <a:cs typeface="Arial"/>
              </a:rPr>
              <a:t>This algorithmic framework identifies :</a:t>
            </a:r>
            <a:endParaRPr lang="en-US" sz="2400" dirty="0">
              <a:solidFill>
                <a:srgbClr val="000000"/>
              </a:solidFill>
              <a:latin typeface="Arial"/>
              <a:cs typeface="Arial"/>
            </a:endParaRPr>
          </a:p>
          <a:p>
            <a:pPr marL="914400" lvl="1" indent="-457200" defTabSz="914400">
              <a:buFont typeface="Arial" charset="0"/>
              <a:buChar char="•"/>
            </a:pPr>
            <a:endParaRPr lang="en-US" sz="2000" i="1" dirty="0" smtClean="0">
              <a:solidFill>
                <a:srgbClr val="000000"/>
              </a:solidFill>
              <a:latin typeface="Arial"/>
              <a:cs typeface="Arial"/>
            </a:endParaRPr>
          </a:p>
          <a:p>
            <a:pPr marL="914400" lvl="1" indent="-457200" defTabSz="914400">
              <a:buFont typeface="Arial" charset="0"/>
              <a:buChar char="•"/>
            </a:pPr>
            <a:r>
              <a:rPr lang="en-US" sz="2200" dirty="0" smtClean="0">
                <a:solidFill>
                  <a:srgbClr val="000000"/>
                </a:solidFill>
                <a:latin typeface="Arial"/>
                <a:cs typeface="Arial"/>
              </a:rPr>
              <a:t>interactions between observed var.</a:t>
            </a:r>
          </a:p>
          <a:p>
            <a:pPr marL="914400" lvl="1" indent="-457200" defTabSz="914400">
              <a:buFont typeface="Arial" charset="0"/>
              <a:buChar char="•"/>
            </a:pPr>
            <a:endParaRPr lang="en-US" sz="1000" i="1" dirty="0" smtClean="0">
              <a:solidFill>
                <a:srgbClr val="000000"/>
              </a:solidFill>
              <a:latin typeface="Arial"/>
              <a:cs typeface="Arial"/>
            </a:endParaRPr>
          </a:p>
          <a:p>
            <a:pPr marL="914400" lvl="1" indent="-457200" defTabSz="914400">
              <a:buFont typeface="Arial" charset="0"/>
              <a:buChar char="•"/>
            </a:pPr>
            <a:r>
              <a:rPr lang="en-US" sz="2200" dirty="0" smtClean="0">
                <a:solidFill>
                  <a:srgbClr val="000000"/>
                </a:solidFill>
                <a:latin typeface="Arial"/>
                <a:cs typeface="Arial"/>
              </a:rPr>
              <a:t>latent vars. </a:t>
            </a:r>
            <a:r>
              <a:rPr lang="en-US" sz="2200" dirty="0">
                <a:solidFill>
                  <a:srgbClr val="000000"/>
                </a:solidFill>
                <a:latin typeface="Arial"/>
                <a:cs typeface="Arial"/>
              </a:rPr>
              <a:t>u</a:t>
            </a:r>
            <a:r>
              <a:rPr lang="en-US" sz="2200" dirty="0" smtClean="0">
                <a:solidFill>
                  <a:srgbClr val="000000"/>
                </a:solidFill>
                <a:latin typeface="Arial"/>
                <a:cs typeface="Arial"/>
              </a:rPr>
              <a:t>nderlying network</a:t>
            </a:r>
          </a:p>
          <a:p>
            <a:pPr marL="914400" lvl="1" indent="-457200" defTabSz="914400">
              <a:buFont typeface="Arial" charset="0"/>
              <a:buChar char="•"/>
            </a:pPr>
            <a:endParaRPr lang="en-US" sz="1000" i="1" dirty="0" smtClean="0">
              <a:solidFill>
                <a:srgbClr val="000000"/>
              </a:solidFill>
              <a:latin typeface="Arial"/>
              <a:cs typeface="Arial"/>
            </a:endParaRPr>
          </a:p>
          <a:p>
            <a:pPr marL="914400" lvl="1" indent="-457200" defTabSz="914400">
              <a:buFont typeface="Arial" charset="0"/>
              <a:buChar char="•"/>
            </a:pPr>
            <a:r>
              <a:rPr lang="en-US" sz="2200" dirty="0">
                <a:solidFill>
                  <a:srgbClr val="000000"/>
                </a:solidFill>
                <a:latin typeface="Arial"/>
                <a:cs typeface="Arial"/>
              </a:rPr>
              <a:t>r</a:t>
            </a:r>
            <a:r>
              <a:rPr lang="en-US" sz="2200" dirty="0" smtClean="0">
                <a:solidFill>
                  <a:srgbClr val="000000"/>
                </a:solidFill>
                <a:latin typeface="Arial"/>
                <a:cs typeface="Arial"/>
              </a:rPr>
              <a:t>esponse to latent var</a:t>
            </a:r>
            <a:r>
              <a:rPr lang="en-US" sz="2200" dirty="0">
                <a:solidFill>
                  <a:srgbClr val="000000"/>
                </a:solidFill>
                <a:latin typeface="Arial"/>
                <a:cs typeface="Arial"/>
              </a:rPr>
              <a:t>.</a:t>
            </a:r>
            <a:r>
              <a:rPr lang="en-US" sz="2200" dirty="0" smtClean="0">
                <a:solidFill>
                  <a:srgbClr val="000000"/>
                </a:solidFill>
                <a:latin typeface="Arial"/>
                <a:cs typeface="Arial"/>
              </a:rPr>
              <a:t> forcing</a:t>
            </a:r>
          </a:p>
          <a:p>
            <a:pPr marL="914400" lvl="1" indent="-457200" defTabSz="914400">
              <a:buFont typeface="Arial" charset="0"/>
              <a:buChar char="•"/>
            </a:pPr>
            <a:endParaRPr lang="en-US" sz="2800" i="1" dirty="0">
              <a:solidFill>
                <a:srgbClr val="000000"/>
              </a:solidFill>
              <a:latin typeface="Arial"/>
              <a:cs typeface="Arial"/>
            </a:endParaRPr>
          </a:p>
        </p:txBody>
      </p:sp>
      <p:pic>
        <p:nvPicPr>
          <p:cNvPr id="37" name="Picture 3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7777" y="2018194"/>
            <a:ext cx="5956740" cy="1095492"/>
          </a:xfrm>
          <a:prstGeom prst="rect">
            <a:avLst/>
          </a:prstGeom>
        </p:spPr>
      </p:pic>
      <p:sp>
        <p:nvSpPr>
          <p:cNvPr id="3" name="Slide Number Placeholder 2"/>
          <p:cNvSpPr>
            <a:spLocks noGrp="1"/>
          </p:cNvSpPr>
          <p:nvPr>
            <p:ph type="sldNum" sz="quarter" idx="12"/>
          </p:nvPr>
        </p:nvSpPr>
        <p:spPr/>
        <p:txBody>
          <a:bodyPr/>
          <a:lstStyle/>
          <a:p>
            <a:pPr>
              <a:defRPr/>
            </a:pPr>
            <a:fld id="{2BAF0491-2AB4-2547-8270-FE3A17C86A8A}" type="slidenum">
              <a:rPr lang="en-US" smtClean="0"/>
              <a:pPr>
                <a:defRPr/>
              </a:pPr>
              <a:t>22</a:t>
            </a:fld>
            <a:endParaRPr lang="en-US" dirty="0"/>
          </a:p>
        </p:txBody>
      </p:sp>
    </p:spTree>
    <p:extLst>
      <p:ext uri="{BB962C8B-B14F-4D97-AF65-F5344CB8AC3E}">
        <p14:creationId xmlns:p14="http://schemas.microsoft.com/office/powerpoint/2010/main" val="1721476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3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0940" y="3116867"/>
            <a:ext cx="7336936" cy="3017171"/>
          </a:xfrm>
          <a:prstGeom prst="rect">
            <a:avLst/>
          </a:prstGeom>
        </p:spPr>
      </p:pic>
      <p:sp>
        <p:nvSpPr>
          <p:cNvPr id="2" name="Title 1"/>
          <p:cNvSpPr>
            <a:spLocks noGrp="1"/>
          </p:cNvSpPr>
          <p:nvPr>
            <p:ph type="title"/>
          </p:nvPr>
        </p:nvSpPr>
        <p:spPr>
          <a:xfrm>
            <a:off x="454046" y="33697"/>
            <a:ext cx="8229600" cy="1143000"/>
          </a:xfrm>
        </p:spPr>
        <p:txBody>
          <a:bodyPr/>
          <a:lstStyle/>
          <a:p>
            <a:r>
              <a:rPr lang="en-US" sz="3500" dirty="0" smtClean="0"/>
              <a:t>Catastrophic</a:t>
            </a:r>
            <a:endParaRPr lang="en-US" sz="3500" dirty="0"/>
          </a:p>
        </p:txBody>
      </p:sp>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l="71" t="-305" r="-1" b="52193"/>
          <a:stretch/>
        </p:blipFill>
        <p:spPr>
          <a:xfrm>
            <a:off x="547261" y="908784"/>
            <a:ext cx="3218185" cy="1800768"/>
          </a:xfrm>
          <a:prstGeom prst="rect">
            <a:avLst/>
          </a:prstGeom>
        </p:spPr>
      </p:pic>
      <p:sp>
        <p:nvSpPr>
          <p:cNvPr id="5" name="TextBox 4"/>
          <p:cNvSpPr txBox="1"/>
          <p:nvPr/>
        </p:nvSpPr>
        <p:spPr>
          <a:xfrm>
            <a:off x="1033028" y="2756906"/>
            <a:ext cx="2851688" cy="400110"/>
          </a:xfrm>
          <a:prstGeom prst="rect">
            <a:avLst/>
          </a:prstGeom>
          <a:noFill/>
        </p:spPr>
        <p:txBody>
          <a:bodyPr wrap="square" rtlCol="0">
            <a:spAutoFit/>
          </a:bodyPr>
          <a:lstStyle/>
          <a:p>
            <a:r>
              <a:rPr lang="en-US" sz="2000" dirty="0" smtClean="0"/>
              <a:t>Shasta: </a:t>
            </a:r>
            <a:r>
              <a:rPr lang="en-US" sz="2000" smtClean="0"/>
              <a:t>June 2011</a:t>
            </a:r>
            <a:endParaRPr lang="en-US" sz="2000" dirty="0"/>
          </a:p>
        </p:txBody>
      </p:sp>
      <p:sp>
        <p:nvSpPr>
          <p:cNvPr id="7" name="TextBox 6"/>
          <p:cNvSpPr txBox="1"/>
          <p:nvPr/>
        </p:nvSpPr>
        <p:spPr>
          <a:xfrm>
            <a:off x="7752237" y="4625453"/>
            <a:ext cx="1328634" cy="1015663"/>
          </a:xfrm>
          <a:prstGeom prst="rect">
            <a:avLst/>
          </a:prstGeom>
          <a:noFill/>
        </p:spPr>
        <p:txBody>
          <a:bodyPr wrap="square" rtlCol="0">
            <a:spAutoFit/>
          </a:bodyPr>
          <a:lstStyle/>
          <a:p>
            <a:r>
              <a:rPr lang="en-US" sz="2000" dirty="0" smtClean="0">
                <a:solidFill>
                  <a:srgbClr val="FF0000"/>
                </a:solidFill>
              </a:rPr>
              <a:t>~50%</a:t>
            </a:r>
            <a:r>
              <a:rPr lang="en-US" sz="2000" dirty="0" smtClean="0"/>
              <a:t> decrease in volume!</a:t>
            </a:r>
            <a:endParaRPr lang="en-US" sz="2000" dirty="0"/>
          </a:p>
        </p:txBody>
      </p:sp>
      <p:sp>
        <p:nvSpPr>
          <p:cNvPr id="9" name="TextBox 8"/>
          <p:cNvSpPr txBox="1"/>
          <p:nvPr/>
        </p:nvSpPr>
        <p:spPr>
          <a:xfrm>
            <a:off x="3884716" y="2920513"/>
            <a:ext cx="1368260" cy="276999"/>
          </a:xfrm>
          <a:prstGeom prst="rect">
            <a:avLst/>
          </a:prstGeom>
          <a:noFill/>
        </p:spPr>
        <p:txBody>
          <a:bodyPr wrap="none" rtlCol="0">
            <a:spAutoFit/>
          </a:bodyPr>
          <a:lstStyle/>
          <a:p>
            <a:r>
              <a:rPr lang="en-US" sz="1200" i="1" dirty="0"/>
              <a:t>Photo: </a:t>
            </a:r>
            <a:r>
              <a:rPr lang="en-US" sz="1200" i="1" dirty="0" smtClean="0"/>
              <a:t>USGS/NASA</a:t>
            </a:r>
            <a:endParaRPr lang="en-US" sz="1200" dirty="0"/>
          </a:p>
        </p:txBody>
      </p:sp>
      <p:pic>
        <p:nvPicPr>
          <p:cNvPr id="11" name="Picture 10"/>
          <p:cNvPicPr>
            <a:picLocks noChangeAspect="1"/>
          </p:cNvPicPr>
          <p:nvPr/>
        </p:nvPicPr>
        <p:blipFill rotWithShape="1">
          <a:blip r:embed="rId4">
            <a:extLst>
              <a:ext uri="{28A0092B-C50C-407E-A947-70E740481C1C}">
                <a14:useLocalDpi xmlns:a14="http://schemas.microsoft.com/office/drawing/2010/main" val="0"/>
              </a:ext>
            </a:extLst>
          </a:blip>
          <a:srcRect l="71" t="52350" r="-2062"/>
          <a:stretch/>
        </p:blipFill>
        <p:spPr>
          <a:xfrm>
            <a:off x="4943694" y="892340"/>
            <a:ext cx="3300744" cy="1792271"/>
          </a:xfrm>
          <a:prstGeom prst="rect">
            <a:avLst/>
          </a:prstGeom>
        </p:spPr>
      </p:pic>
      <p:sp>
        <p:nvSpPr>
          <p:cNvPr id="12" name="Oval 11"/>
          <p:cNvSpPr/>
          <p:nvPr/>
        </p:nvSpPr>
        <p:spPr>
          <a:xfrm>
            <a:off x="5997603" y="4751698"/>
            <a:ext cx="104960" cy="100928"/>
          </a:xfrm>
          <a:prstGeom prst="ellipse">
            <a:avLst/>
          </a:prstGeom>
          <a:solidFill>
            <a:srgbClr val="FF0000"/>
          </a:solidFill>
          <a:ln w="6350" cmpd="sng">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Arrow Connector 12"/>
          <p:cNvCxnSpPr/>
          <p:nvPr/>
        </p:nvCxnSpPr>
        <p:spPr>
          <a:xfrm>
            <a:off x="6045344" y="3130355"/>
            <a:ext cx="9478" cy="1621343"/>
          </a:xfrm>
          <a:prstGeom prst="straightConnector1">
            <a:avLst/>
          </a:prstGeom>
          <a:ln w="38100" cmpd="sng">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sp>
        <p:nvSpPr>
          <p:cNvPr id="16" name="TextBox 15"/>
          <p:cNvSpPr txBox="1"/>
          <p:nvPr/>
        </p:nvSpPr>
        <p:spPr>
          <a:xfrm>
            <a:off x="5361719" y="2743100"/>
            <a:ext cx="2049472" cy="400110"/>
          </a:xfrm>
          <a:prstGeom prst="rect">
            <a:avLst/>
          </a:prstGeom>
          <a:solidFill>
            <a:schemeClr val="bg1">
              <a:alpha val="52000"/>
            </a:schemeClr>
          </a:solidFill>
        </p:spPr>
        <p:txBody>
          <a:bodyPr wrap="none" rtlCol="0">
            <a:spAutoFit/>
          </a:bodyPr>
          <a:lstStyle/>
          <a:p>
            <a:r>
              <a:rPr lang="en-US" sz="2000" dirty="0" smtClean="0"/>
              <a:t>Shasta: June 2014</a:t>
            </a:r>
            <a:endParaRPr lang="en-US" sz="2000" dirty="0"/>
          </a:p>
        </p:txBody>
      </p:sp>
      <p:sp>
        <p:nvSpPr>
          <p:cNvPr id="8" name="Slide Number Placeholder 7"/>
          <p:cNvSpPr>
            <a:spLocks noGrp="1"/>
          </p:cNvSpPr>
          <p:nvPr>
            <p:ph type="sldNum" sz="quarter" idx="12"/>
          </p:nvPr>
        </p:nvSpPr>
        <p:spPr/>
        <p:txBody>
          <a:bodyPr/>
          <a:lstStyle/>
          <a:p>
            <a:pPr>
              <a:defRPr/>
            </a:pPr>
            <a:fld id="{2BAF0491-2AB4-2547-8270-FE3A17C86A8A}" type="slidenum">
              <a:rPr lang="en-US" smtClean="0"/>
              <a:pPr>
                <a:defRPr/>
              </a:pPr>
              <a:t>3</a:t>
            </a:fld>
            <a:endParaRPr lang="en-US" dirty="0"/>
          </a:p>
        </p:txBody>
      </p:sp>
    </p:spTree>
    <p:extLst>
      <p:ext uri="{BB962C8B-B14F-4D97-AF65-F5344CB8AC3E}">
        <p14:creationId xmlns:p14="http://schemas.microsoft.com/office/powerpoint/2010/main" val="16183207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4796" y="13846"/>
            <a:ext cx="9301744" cy="879833"/>
          </a:xfrm>
        </p:spPr>
        <p:txBody>
          <a:bodyPr/>
          <a:lstStyle/>
          <a:p>
            <a:r>
              <a:rPr lang="en-US" sz="3500" dirty="0" smtClean="0"/>
              <a:t>Physics-Based Models Exclude Reservoirs</a:t>
            </a:r>
            <a:endParaRPr lang="en-US" sz="3500" dirty="0"/>
          </a:p>
        </p:txBody>
      </p:sp>
      <p:sp>
        <p:nvSpPr>
          <p:cNvPr id="5" name="TextBox 4"/>
          <p:cNvSpPr txBox="1"/>
          <p:nvPr/>
        </p:nvSpPr>
        <p:spPr>
          <a:xfrm>
            <a:off x="108334" y="1088455"/>
            <a:ext cx="3119718" cy="2308324"/>
          </a:xfrm>
          <a:prstGeom prst="rect">
            <a:avLst/>
          </a:prstGeom>
          <a:noFill/>
        </p:spPr>
        <p:txBody>
          <a:bodyPr wrap="square" rtlCol="0">
            <a:spAutoFit/>
          </a:bodyPr>
          <a:lstStyle/>
          <a:p>
            <a:r>
              <a:rPr lang="en-US" sz="2400" dirty="0" smtClean="0"/>
              <a:t>Physics-based models are frontier in Earth Sciences:</a:t>
            </a:r>
            <a:endParaRPr lang="en-US" sz="2400" dirty="0"/>
          </a:p>
          <a:p>
            <a:endParaRPr lang="en-US" sz="1000" dirty="0" smtClean="0"/>
          </a:p>
          <a:p>
            <a:pPr marL="800100" lvl="1" indent="-342900">
              <a:buFont typeface="Arial" charset="0"/>
              <a:buChar char="•"/>
            </a:pPr>
            <a:r>
              <a:rPr lang="en-US" sz="2200" dirty="0"/>
              <a:t> </a:t>
            </a:r>
            <a:r>
              <a:rPr lang="en-US" sz="2200" dirty="0" smtClean="0">
                <a:solidFill>
                  <a:srgbClr val="FF0000"/>
                </a:solidFill>
              </a:rPr>
              <a:t>characterize</a:t>
            </a:r>
            <a:endParaRPr lang="en-US" sz="1000" dirty="0"/>
          </a:p>
          <a:p>
            <a:pPr marL="800100" lvl="1" indent="-342900">
              <a:buFont typeface="Arial" charset="0"/>
              <a:buChar char="•"/>
            </a:pPr>
            <a:r>
              <a:rPr lang="en-US" sz="2200" dirty="0"/>
              <a:t> </a:t>
            </a:r>
            <a:r>
              <a:rPr lang="en-US" sz="2200" dirty="0" smtClean="0">
                <a:solidFill>
                  <a:srgbClr val="FF0000"/>
                </a:solidFill>
              </a:rPr>
              <a:t>predict</a:t>
            </a:r>
            <a:endParaRPr lang="en-US" dirty="0" smtClean="0"/>
          </a:p>
          <a:p>
            <a:endParaRPr lang="en-US" dirty="0"/>
          </a:p>
        </p:txBody>
      </p:sp>
      <p:sp>
        <p:nvSpPr>
          <p:cNvPr id="12" name="TextBox 11"/>
          <p:cNvSpPr txBox="1"/>
          <p:nvPr/>
        </p:nvSpPr>
        <p:spPr>
          <a:xfrm>
            <a:off x="5901772" y="6016478"/>
            <a:ext cx="973921" cy="276999"/>
          </a:xfrm>
          <a:prstGeom prst="rect">
            <a:avLst/>
          </a:prstGeom>
          <a:noFill/>
        </p:spPr>
        <p:txBody>
          <a:bodyPr wrap="none" rtlCol="0">
            <a:spAutoFit/>
          </a:bodyPr>
          <a:lstStyle/>
          <a:p>
            <a:r>
              <a:rPr lang="en-US" sz="1200" i="1" dirty="0"/>
              <a:t>Photo: </a:t>
            </a:r>
            <a:r>
              <a:rPr lang="en-US" sz="1200" i="1" dirty="0" smtClean="0"/>
              <a:t>NASA</a:t>
            </a:r>
            <a:endParaRPr lang="en-US" sz="1200" dirty="0"/>
          </a:p>
        </p:txBody>
      </p:sp>
      <p:sp>
        <p:nvSpPr>
          <p:cNvPr id="13" name="&quot;No&quot; Symbol 12"/>
          <p:cNvSpPr/>
          <p:nvPr/>
        </p:nvSpPr>
        <p:spPr>
          <a:xfrm>
            <a:off x="4512852" y="3423395"/>
            <a:ext cx="1291688" cy="878559"/>
          </a:xfrm>
          <a:prstGeom prst="noSmoking">
            <a:avLst>
              <a:gd name="adj" fmla="val 11960"/>
            </a:avLst>
          </a:prstGeom>
          <a:solidFill>
            <a:schemeClr val="accent2">
              <a:lumMod val="75000"/>
              <a:alpha val="68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4" name="Rectangle 13"/>
          <p:cNvSpPr/>
          <p:nvPr/>
        </p:nvSpPr>
        <p:spPr>
          <a:xfrm>
            <a:off x="108334" y="4622607"/>
            <a:ext cx="3463998" cy="2108269"/>
          </a:xfrm>
          <a:prstGeom prst="rect">
            <a:avLst/>
          </a:prstGeom>
        </p:spPr>
        <p:txBody>
          <a:bodyPr wrap="square">
            <a:spAutoFit/>
          </a:bodyPr>
          <a:lstStyle/>
          <a:p>
            <a:r>
              <a:rPr lang="en-US" sz="2400" dirty="0" smtClean="0">
                <a:solidFill>
                  <a:srgbClr val="FF0000"/>
                </a:solidFill>
              </a:rPr>
              <a:t>Humans</a:t>
            </a:r>
            <a:r>
              <a:rPr lang="en-US" sz="2400" dirty="0" smtClean="0"/>
              <a:t> </a:t>
            </a:r>
            <a:r>
              <a:rPr lang="en-US" sz="2400" dirty="0"/>
              <a:t>control inflow and outflow based on complex demands:</a:t>
            </a:r>
          </a:p>
          <a:p>
            <a:endParaRPr lang="en-US" sz="1000" dirty="0"/>
          </a:p>
          <a:p>
            <a:pPr marL="800100" lvl="1" indent="-342900">
              <a:buFont typeface="Arial" charset="0"/>
              <a:buChar char="•"/>
            </a:pPr>
            <a:r>
              <a:rPr lang="en-US" sz="2200" dirty="0" smtClean="0"/>
              <a:t>e.g</a:t>
            </a:r>
            <a:r>
              <a:rPr lang="en-US" sz="2200" dirty="0"/>
              <a:t>. </a:t>
            </a:r>
            <a:r>
              <a:rPr lang="en-US" sz="2200" dirty="0" smtClean="0"/>
              <a:t>hydropower</a:t>
            </a:r>
            <a:r>
              <a:rPr lang="en-US" sz="2200" dirty="0"/>
              <a:t>, </a:t>
            </a:r>
            <a:r>
              <a:rPr lang="en-US" sz="2200" dirty="0" smtClean="0"/>
              <a:t>irrigation</a:t>
            </a:r>
            <a:endParaRPr lang="en-US" sz="2200" dirty="0"/>
          </a:p>
        </p:txBody>
      </p:sp>
      <p:sp>
        <p:nvSpPr>
          <p:cNvPr id="16" name="TextBox 15"/>
          <p:cNvSpPr txBox="1"/>
          <p:nvPr/>
        </p:nvSpPr>
        <p:spPr>
          <a:xfrm>
            <a:off x="-489275" y="3396779"/>
            <a:ext cx="3464754" cy="830997"/>
          </a:xfrm>
          <a:prstGeom prst="rect">
            <a:avLst/>
          </a:prstGeom>
          <a:noFill/>
        </p:spPr>
        <p:txBody>
          <a:bodyPr wrap="square" rtlCol="0">
            <a:spAutoFit/>
          </a:bodyPr>
          <a:lstStyle/>
          <a:p>
            <a:pPr algn="ctr"/>
            <a:r>
              <a:rPr lang="en-US" sz="2400" dirty="0" smtClean="0"/>
              <a:t>Reservoirs are not</a:t>
            </a:r>
          </a:p>
          <a:p>
            <a:pPr algn="ctr"/>
            <a:r>
              <a:rPr lang="en-US" sz="2400" dirty="0" smtClean="0"/>
              <a:t> well-modelled</a:t>
            </a:r>
          </a:p>
        </p:txBody>
      </p:sp>
      <p:grpSp>
        <p:nvGrpSpPr>
          <p:cNvPr id="4" name="Group 3"/>
          <p:cNvGrpSpPr/>
          <p:nvPr/>
        </p:nvGrpSpPr>
        <p:grpSpPr>
          <a:xfrm>
            <a:off x="3572331" y="893679"/>
            <a:ext cx="5632802" cy="4967652"/>
            <a:chOff x="3572331" y="1128350"/>
            <a:chExt cx="5632802" cy="4967652"/>
          </a:xfrm>
        </p:grpSpPr>
        <p:pic>
          <p:nvPicPr>
            <p:cNvPr id="11" name="Picture 10"/>
            <p:cNvPicPr>
              <a:picLocks noChangeAspect="1"/>
            </p:cNvPicPr>
            <p:nvPr/>
          </p:nvPicPr>
          <p:blipFill>
            <a:blip r:embed="rId3"/>
            <a:stretch>
              <a:fillRect/>
            </a:stretch>
          </p:blipFill>
          <p:spPr>
            <a:xfrm>
              <a:off x="3572331" y="1670228"/>
              <a:ext cx="5632802" cy="4425774"/>
            </a:xfrm>
            <a:prstGeom prst="rect">
              <a:avLst/>
            </a:prstGeom>
          </p:spPr>
        </p:pic>
        <p:sp>
          <p:nvSpPr>
            <p:cNvPr id="17" name="TextBox 16"/>
            <p:cNvSpPr txBox="1"/>
            <p:nvPr/>
          </p:nvSpPr>
          <p:spPr>
            <a:xfrm>
              <a:off x="5068325" y="1128350"/>
              <a:ext cx="3106271" cy="461665"/>
            </a:xfrm>
            <a:prstGeom prst="rect">
              <a:avLst/>
            </a:prstGeom>
            <a:noFill/>
          </p:spPr>
          <p:txBody>
            <a:bodyPr wrap="square" rtlCol="0">
              <a:spAutoFit/>
            </a:bodyPr>
            <a:lstStyle/>
            <a:p>
              <a:pPr algn="ctr"/>
              <a:r>
                <a:rPr lang="en-US" sz="2400" dirty="0"/>
                <a:t>p</a:t>
              </a:r>
              <a:r>
                <a:rPr lang="en-US" sz="2400" dirty="0" smtClean="0"/>
                <a:t>recipitation cycle</a:t>
              </a:r>
            </a:p>
          </p:txBody>
        </p:sp>
      </p:grpSp>
      <p:sp>
        <p:nvSpPr>
          <p:cNvPr id="7" name="Slide Number Placeholder 6"/>
          <p:cNvSpPr>
            <a:spLocks noGrp="1"/>
          </p:cNvSpPr>
          <p:nvPr>
            <p:ph type="sldNum" sz="quarter" idx="12"/>
          </p:nvPr>
        </p:nvSpPr>
        <p:spPr/>
        <p:txBody>
          <a:bodyPr/>
          <a:lstStyle/>
          <a:p>
            <a:pPr>
              <a:defRPr/>
            </a:pPr>
            <a:fld id="{2BAF0491-2AB4-2547-8270-FE3A17C86A8A}" type="slidenum">
              <a:rPr lang="en-US" smtClean="0"/>
              <a:pPr>
                <a:defRPr/>
              </a:pPr>
              <a:t>4</a:t>
            </a:fld>
            <a:endParaRPr lang="en-US" dirty="0"/>
          </a:p>
        </p:txBody>
      </p:sp>
    </p:spTree>
    <p:extLst>
      <p:ext uri="{BB962C8B-B14F-4D97-AF65-F5344CB8AC3E}">
        <p14:creationId xmlns:p14="http://schemas.microsoft.com/office/powerpoint/2010/main" val="1636443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a:xfrm>
            <a:off x="976244" y="0"/>
            <a:ext cx="7710555" cy="720274"/>
          </a:xfrm>
        </p:spPr>
        <p:txBody>
          <a:bodyPr/>
          <a:lstStyle/>
          <a:p>
            <a:pPr eaLnBrk="1" hangingPunct="1"/>
            <a:r>
              <a:rPr lang="en-US" sz="3500" dirty="0" smtClean="0"/>
              <a:t>Scientific Objectives</a:t>
            </a:r>
          </a:p>
        </p:txBody>
      </p:sp>
      <p:sp>
        <p:nvSpPr>
          <p:cNvPr id="25603" name="TextBox 5"/>
          <p:cNvSpPr txBox="1">
            <a:spLocks noChangeArrowheads="1"/>
          </p:cNvSpPr>
          <p:nvPr/>
        </p:nvSpPr>
        <p:spPr bwMode="auto">
          <a:xfrm>
            <a:off x="467918" y="1435583"/>
            <a:ext cx="8676082" cy="1538883"/>
          </a:xfrm>
          <a:prstGeom prst="rect">
            <a:avLst/>
          </a:prstGeom>
          <a:noFill/>
          <a:ln w="9525">
            <a:noFill/>
            <a:miter lim="800000"/>
            <a:headEnd/>
            <a:tailEnd/>
          </a:ln>
        </p:spPr>
        <p:txBody>
          <a:bodyPr wrap="square">
            <a:spAutoFit/>
          </a:bodyPr>
          <a:lstStyle/>
          <a:p>
            <a:pPr defTabSz="914400"/>
            <a:r>
              <a:rPr lang="en-US" sz="2800" dirty="0" smtClean="0">
                <a:solidFill>
                  <a:srgbClr val="000000"/>
                </a:solidFill>
                <a:latin typeface="Arial"/>
                <a:cs typeface="Arial"/>
              </a:rPr>
              <a:t>Statistical modeling of the California reservoir network based on historical observations of </a:t>
            </a:r>
            <a:r>
              <a:rPr lang="en-US" sz="2800" i="1" dirty="0" smtClean="0">
                <a:solidFill>
                  <a:srgbClr val="000000"/>
                </a:solidFill>
                <a:latin typeface="Arial"/>
                <a:cs typeface="Arial"/>
              </a:rPr>
              <a:t>reservoir volumes </a:t>
            </a:r>
            <a:r>
              <a:rPr lang="en-US" sz="2800" dirty="0" smtClean="0">
                <a:solidFill>
                  <a:srgbClr val="000000"/>
                </a:solidFill>
                <a:latin typeface="Arial"/>
                <a:cs typeface="Arial"/>
              </a:rPr>
              <a:t>to: </a:t>
            </a:r>
          </a:p>
          <a:p>
            <a:pPr marL="457200" indent="-457200" defTabSz="914400">
              <a:buFont typeface="Arial" charset="0"/>
              <a:buChar char="•"/>
            </a:pPr>
            <a:endParaRPr lang="en-US" sz="1000" i="1" dirty="0" smtClean="0">
              <a:solidFill>
                <a:srgbClr val="000000"/>
              </a:solidFill>
              <a:latin typeface="Arial"/>
              <a:cs typeface="Arial"/>
            </a:endParaRPr>
          </a:p>
        </p:txBody>
      </p:sp>
      <p:sp>
        <p:nvSpPr>
          <p:cNvPr id="2" name="TextBox 1"/>
          <p:cNvSpPr txBox="1"/>
          <p:nvPr/>
        </p:nvSpPr>
        <p:spPr>
          <a:xfrm>
            <a:off x="5675626" y="3967898"/>
            <a:ext cx="2296760" cy="369332"/>
          </a:xfrm>
          <a:prstGeom prst="rect">
            <a:avLst/>
          </a:prstGeom>
          <a:noFill/>
        </p:spPr>
        <p:txBody>
          <a:bodyPr wrap="none" rtlCol="0">
            <a:spAutoFit/>
          </a:bodyPr>
          <a:lstStyle/>
          <a:p>
            <a:pPr defTabSz="914400"/>
            <a:r>
              <a:rPr lang="en-US" dirty="0">
                <a:solidFill>
                  <a:prstClr val="white"/>
                </a:solidFill>
                <a:latin typeface="Calibri"/>
              </a:rPr>
              <a:t>Shasta Dam, California</a:t>
            </a:r>
          </a:p>
        </p:txBody>
      </p:sp>
      <p:sp>
        <p:nvSpPr>
          <p:cNvPr id="5" name="Rectangle 4"/>
          <p:cNvSpPr/>
          <p:nvPr/>
        </p:nvSpPr>
        <p:spPr>
          <a:xfrm>
            <a:off x="439691" y="3566664"/>
            <a:ext cx="8676084" cy="1800493"/>
          </a:xfrm>
          <a:prstGeom prst="rect">
            <a:avLst/>
          </a:prstGeom>
        </p:spPr>
        <p:txBody>
          <a:bodyPr wrap="square">
            <a:spAutoFit/>
          </a:bodyPr>
          <a:lstStyle/>
          <a:p>
            <a:pPr marL="457200" indent="-457200" defTabSz="914400">
              <a:buFont typeface="Arial" charset="0"/>
              <a:buChar char="•"/>
            </a:pPr>
            <a:endParaRPr lang="en-US" sz="1000" i="1" dirty="0">
              <a:solidFill>
                <a:srgbClr val="000000"/>
              </a:solidFill>
              <a:latin typeface="Arial"/>
              <a:cs typeface="Arial"/>
            </a:endParaRPr>
          </a:p>
          <a:p>
            <a:pPr marL="914400" lvl="1" indent="-457200" defTabSz="914400">
              <a:buFont typeface="Arial" charset="0"/>
              <a:buChar char="•"/>
            </a:pPr>
            <a:r>
              <a:rPr lang="en-US" sz="2700" dirty="0" smtClean="0">
                <a:latin typeface="Arial"/>
                <a:cs typeface="Arial"/>
              </a:rPr>
              <a:t> </a:t>
            </a:r>
            <a:r>
              <a:rPr lang="en-US" sz="2700" dirty="0" smtClean="0">
                <a:solidFill>
                  <a:srgbClr val="FF0000"/>
                </a:solidFill>
                <a:latin typeface="Arial"/>
                <a:cs typeface="Arial"/>
              </a:rPr>
              <a:t>characterize</a:t>
            </a:r>
            <a:r>
              <a:rPr lang="en-US" sz="2700" dirty="0" smtClean="0">
                <a:solidFill>
                  <a:srgbClr val="000000"/>
                </a:solidFill>
                <a:latin typeface="Arial"/>
                <a:cs typeface="Arial"/>
              </a:rPr>
              <a:t> interdependencies of California reservoirs and factor influencing the network</a:t>
            </a:r>
          </a:p>
          <a:p>
            <a:pPr marL="914400" lvl="1" indent="-457200" defTabSz="914400">
              <a:buFont typeface="Arial" charset="0"/>
              <a:buChar char="•"/>
            </a:pPr>
            <a:endParaRPr lang="en-US" sz="1000" dirty="0">
              <a:solidFill>
                <a:srgbClr val="000000"/>
              </a:solidFill>
              <a:latin typeface="Arial"/>
              <a:cs typeface="Arial"/>
            </a:endParaRPr>
          </a:p>
          <a:p>
            <a:pPr marL="914400" lvl="1" indent="-457200" defTabSz="914400">
              <a:buFont typeface="Arial" charset="0"/>
              <a:buChar char="•"/>
            </a:pPr>
            <a:endParaRPr lang="en-US" sz="1000" i="1" dirty="0">
              <a:solidFill>
                <a:srgbClr val="000000"/>
              </a:solidFill>
              <a:latin typeface="Arial"/>
              <a:cs typeface="Arial"/>
            </a:endParaRPr>
          </a:p>
          <a:p>
            <a:pPr marL="914400" lvl="1" indent="-457200" defTabSz="914400">
              <a:buFont typeface="Arial" charset="0"/>
              <a:buChar char="•"/>
            </a:pPr>
            <a:r>
              <a:rPr lang="en-US" sz="2700" dirty="0" smtClean="0">
                <a:latin typeface="Arial"/>
                <a:cs typeface="Arial"/>
              </a:rPr>
              <a:t> </a:t>
            </a:r>
            <a:r>
              <a:rPr lang="en-US" sz="2700" dirty="0" smtClean="0">
                <a:solidFill>
                  <a:srgbClr val="FF0000"/>
                </a:solidFill>
                <a:latin typeface="Arial"/>
                <a:cs typeface="Arial"/>
              </a:rPr>
              <a:t>predict</a:t>
            </a:r>
            <a:r>
              <a:rPr lang="en-US" sz="2700" dirty="0" smtClean="0">
                <a:solidFill>
                  <a:srgbClr val="000000"/>
                </a:solidFill>
                <a:latin typeface="Arial"/>
                <a:cs typeface="Arial"/>
              </a:rPr>
              <a:t> </a:t>
            </a:r>
            <a:r>
              <a:rPr lang="en-US" sz="2700" dirty="0">
                <a:solidFill>
                  <a:srgbClr val="000000"/>
                </a:solidFill>
                <a:latin typeface="Arial"/>
                <a:cs typeface="Arial"/>
              </a:rPr>
              <a:t>future </a:t>
            </a:r>
            <a:r>
              <a:rPr lang="en-US" sz="2700" dirty="0" smtClean="0">
                <a:solidFill>
                  <a:srgbClr val="000000"/>
                </a:solidFill>
                <a:latin typeface="Arial"/>
                <a:cs typeface="Arial"/>
              </a:rPr>
              <a:t>response</a:t>
            </a:r>
            <a:endParaRPr lang="en-US" sz="2700" i="1" dirty="0">
              <a:solidFill>
                <a:srgbClr val="000000"/>
              </a:solidFill>
              <a:latin typeface="Arial"/>
              <a:cs typeface="Arial"/>
            </a:endParaRPr>
          </a:p>
        </p:txBody>
      </p:sp>
      <p:sp>
        <p:nvSpPr>
          <p:cNvPr id="6" name="Slide Number Placeholder 5"/>
          <p:cNvSpPr>
            <a:spLocks noGrp="1"/>
          </p:cNvSpPr>
          <p:nvPr>
            <p:ph type="sldNum" sz="quarter" idx="12"/>
          </p:nvPr>
        </p:nvSpPr>
        <p:spPr/>
        <p:txBody>
          <a:bodyPr/>
          <a:lstStyle/>
          <a:p>
            <a:pPr>
              <a:defRPr/>
            </a:pPr>
            <a:fld id="{2BAF0491-2AB4-2547-8270-FE3A17C86A8A}" type="slidenum">
              <a:rPr lang="en-US" smtClean="0"/>
              <a:pPr>
                <a:defRPr/>
              </a:pPr>
              <a:t>5</a:t>
            </a:fld>
            <a:endParaRPr lang="en-US" dirty="0"/>
          </a:p>
        </p:txBody>
      </p:sp>
    </p:spTree>
    <p:extLst>
      <p:ext uri="{BB962C8B-B14F-4D97-AF65-F5344CB8AC3E}">
        <p14:creationId xmlns:p14="http://schemas.microsoft.com/office/powerpoint/2010/main" val="1992918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60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3" grpId="0"/>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51329" y="-80683"/>
            <a:ext cx="8229600" cy="76766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500" dirty="0" smtClean="0">
                <a:latin typeface="Arial"/>
                <a:cs typeface="Arial"/>
              </a:rPr>
              <a:t>California Reservoir Network</a:t>
            </a:r>
          </a:p>
        </p:txBody>
      </p:sp>
      <p:sp>
        <p:nvSpPr>
          <p:cNvPr id="8" name="TextBox 7"/>
          <p:cNvSpPr txBox="1"/>
          <p:nvPr/>
        </p:nvSpPr>
        <p:spPr>
          <a:xfrm>
            <a:off x="3069912" y="5701076"/>
            <a:ext cx="2957263" cy="369332"/>
          </a:xfrm>
          <a:prstGeom prst="rect">
            <a:avLst/>
          </a:prstGeom>
          <a:noFill/>
        </p:spPr>
        <p:txBody>
          <a:bodyPr wrap="square" rtlCol="0">
            <a:spAutoFit/>
          </a:bodyPr>
          <a:lstStyle/>
          <a:p>
            <a:pPr defTabSz="914400"/>
            <a:r>
              <a:rPr lang="en-US" dirty="0">
                <a:solidFill>
                  <a:prstClr val="white"/>
                </a:solidFill>
                <a:latin typeface="Calibri"/>
              </a:rPr>
              <a:t>Shasta Reservoir, California</a:t>
            </a:r>
          </a:p>
        </p:txBody>
      </p:sp>
      <p:sp>
        <p:nvSpPr>
          <p:cNvPr id="29" name="TextBox 28"/>
          <p:cNvSpPr txBox="1"/>
          <p:nvPr/>
        </p:nvSpPr>
        <p:spPr>
          <a:xfrm>
            <a:off x="-71179" y="1151446"/>
            <a:ext cx="9239443" cy="461665"/>
          </a:xfrm>
          <a:prstGeom prst="rect">
            <a:avLst/>
          </a:prstGeom>
          <a:noFill/>
        </p:spPr>
        <p:txBody>
          <a:bodyPr wrap="square" rtlCol="0">
            <a:spAutoFit/>
          </a:bodyPr>
          <a:lstStyle/>
          <a:p>
            <a:pPr algn="ctr"/>
            <a:r>
              <a:rPr lang="en-US" sz="2400" b="1" dirty="0" smtClean="0">
                <a:solidFill>
                  <a:srgbClr val="FF0000"/>
                </a:solidFill>
              </a:rPr>
              <a:t>55</a:t>
            </a:r>
            <a:r>
              <a:rPr lang="en-US" sz="2400" dirty="0" smtClean="0"/>
              <a:t> representative reservoirs in </a:t>
            </a:r>
            <a:r>
              <a:rPr lang="en-US" sz="2400" b="1" dirty="0" smtClean="0">
                <a:solidFill>
                  <a:srgbClr val="FF0000"/>
                </a:solidFill>
              </a:rPr>
              <a:t>4</a:t>
            </a:r>
            <a:r>
              <a:rPr lang="en-US" sz="2400" dirty="0" smtClean="0"/>
              <a:t> hydrological zones</a:t>
            </a:r>
          </a:p>
        </p:txBody>
      </p:sp>
      <p:sp>
        <p:nvSpPr>
          <p:cNvPr id="16" name="TextBox 15"/>
          <p:cNvSpPr txBox="1"/>
          <p:nvPr/>
        </p:nvSpPr>
        <p:spPr>
          <a:xfrm>
            <a:off x="-2935950" y="2776749"/>
            <a:ext cx="9239443" cy="461665"/>
          </a:xfrm>
          <a:prstGeom prst="rect">
            <a:avLst/>
          </a:prstGeom>
          <a:noFill/>
        </p:spPr>
        <p:txBody>
          <a:bodyPr wrap="square" rtlCol="0">
            <a:spAutoFit/>
          </a:bodyPr>
          <a:lstStyle/>
          <a:p>
            <a:pPr algn="ctr"/>
            <a:r>
              <a:rPr lang="en-US" sz="2400" dirty="0" smtClean="0">
                <a:solidFill>
                  <a:srgbClr val="000000"/>
                </a:solidFill>
                <a:latin typeface="Arial"/>
                <a:cs typeface="Arial"/>
              </a:rPr>
              <a:t>Highly interconnected</a:t>
            </a:r>
            <a:endParaRPr lang="en-US" sz="2400" dirty="0" smtClean="0"/>
          </a:p>
        </p:txBody>
      </p:sp>
      <p:grpSp>
        <p:nvGrpSpPr>
          <p:cNvPr id="6" name="Group 5"/>
          <p:cNvGrpSpPr/>
          <p:nvPr/>
        </p:nvGrpSpPr>
        <p:grpSpPr>
          <a:xfrm>
            <a:off x="3367239" y="1613111"/>
            <a:ext cx="5952702" cy="4573377"/>
            <a:chOff x="3238676" y="1574452"/>
            <a:chExt cx="6023760" cy="4619981"/>
          </a:xfrm>
        </p:grpSpPr>
        <p:grpSp>
          <p:nvGrpSpPr>
            <p:cNvPr id="28" name="Group 27"/>
            <p:cNvGrpSpPr/>
            <p:nvPr/>
          </p:nvGrpSpPr>
          <p:grpSpPr>
            <a:xfrm>
              <a:off x="3981897" y="1574452"/>
              <a:ext cx="5280539" cy="4619981"/>
              <a:chOff x="2035211" y="826295"/>
              <a:chExt cx="5445812" cy="491880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5211" y="826295"/>
                <a:ext cx="5343339" cy="4918800"/>
              </a:xfrm>
              <a:prstGeom prst="rect">
                <a:avLst/>
              </a:prstGeom>
            </p:spPr>
          </p:pic>
          <p:cxnSp>
            <p:nvCxnSpPr>
              <p:cNvPr id="15" name="Straight Arrow Connector 14"/>
              <p:cNvCxnSpPr/>
              <p:nvPr/>
            </p:nvCxnSpPr>
            <p:spPr>
              <a:xfrm flipH="1">
                <a:off x="2208257" y="2093329"/>
                <a:ext cx="493840" cy="52882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4270890" y="2191870"/>
                <a:ext cx="1209922"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0" name="TextBox 19"/>
              <p:cNvSpPr txBox="1"/>
              <p:nvPr/>
            </p:nvSpPr>
            <p:spPr>
              <a:xfrm>
                <a:off x="5948058" y="2751927"/>
                <a:ext cx="1532965" cy="369332"/>
              </a:xfrm>
              <a:prstGeom prst="rect">
                <a:avLst/>
              </a:prstGeom>
              <a:noFill/>
            </p:spPr>
            <p:txBody>
              <a:bodyPr wrap="square" rtlCol="0">
                <a:spAutoFit/>
              </a:bodyPr>
              <a:lstStyle/>
              <a:p>
                <a:r>
                  <a:rPr lang="en-US" b="1" dirty="0" smtClean="0"/>
                  <a:t>San Joaquin</a:t>
                </a:r>
                <a:endParaRPr lang="en-US" b="1" dirty="0"/>
              </a:p>
            </p:txBody>
          </p:sp>
          <p:cxnSp>
            <p:nvCxnSpPr>
              <p:cNvPr id="21" name="Straight Arrow Connector 20"/>
              <p:cNvCxnSpPr/>
              <p:nvPr/>
            </p:nvCxnSpPr>
            <p:spPr>
              <a:xfrm>
                <a:off x="4666129" y="2967969"/>
                <a:ext cx="1209922"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2" name="TextBox 21"/>
              <p:cNvSpPr txBox="1"/>
              <p:nvPr/>
            </p:nvSpPr>
            <p:spPr>
              <a:xfrm>
                <a:off x="5550940" y="1981153"/>
                <a:ext cx="1532965" cy="369332"/>
              </a:xfrm>
              <a:prstGeom prst="rect">
                <a:avLst/>
              </a:prstGeom>
              <a:noFill/>
            </p:spPr>
            <p:txBody>
              <a:bodyPr wrap="square" rtlCol="0">
                <a:spAutoFit/>
              </a:bodyPr>
              <a:lstStyle/>
              <a:p>
                <a:r>
                  <a:rPr lang="en-US" b="1" smtClean="0"/>
                  <a:t>Sacramento</a:t>
                </a:r>
                <a:endParaRPr lang="en-US" b="1" dirty="0"/>
              </a:p>
            </p:txBody>
          </p:sp>
          <p:cxnSp>
            <p:nvCxnSpPr>
              <p:cNvPr id="23" name="Straight Arrow Connector 22"/>
              <p:cNvCxnSpPr/>
              <p:nvPr/>
            </p:nvCxnSpPr>
            <p:spPr>
              <a:xfrm flipH="1">
                <a:off x="3830634" y="4070676"/>
                <a:ext cx="897456" cy="43836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5" name="TextBox 24"/>
              <p:cNvSpPr txBox="1"/>
              <p:nvPr/>
            </p:nvSpPr>
            <p:spPr>
              <a:xfrm>
                <a:off x="3320850" y="4564104"/>
                <a:ext cx="1532965" cy="369332"/>
              </a:xfrm>
              <a:prstGeom prst="rect">
                <a:avLst/>
              </a:prstGeom>
              <a:noFill/>
            </p:spPr>
            <p:txBody>
              <a:bodyPr wrap="square" rtlCol="0">
                <a:spAutoFit/>
              </a:bodyPr>
              <a:lstStyle/>
              <a:p>
                <a:r>
                  <a:rPr lang="en-US" b="1" dirty="0" smtClean="0"/>
                  <a:t>Tulare</a:t>
                </a:r>
                <a:endParaRPr lang="en-US" b="1" dirty="0"/>
              </a:p>
            </p:txBody>
          </p:sp>
        </p:grpSp>
        <p:sp>
          <p:nvSpPr>
            <p:cNvPr id="19" name="TextBox 18"/>
            <p:cNvSpPr txBox="1"/>
            <p:nvPr/>
          </p:nvSpPr>
          <p:spPr>
            <a:xfrm>
              <a:off x="3238676" y="3211073"/>
              <a:ext cx="1486442" cy="369332"/>
            </a:xfrm>
            <a:prstGeom prst="rect">
              <a:avLst/>
            </a:prstGeom>
            <a:noFill/>
          </p:spPr>
          <p:txBody>
            <a:bodyPr wrap="square" rtlCol="0">
              <a:spAutoFit/>
            </a:bodyPr>
            <a:lstStyle/>
            <a:p>
              <a:r>
                <a:rPr lang="en-US" b="1" dirty="0" smtClean="0"/>
                <a:t>North Coast</a:t>
              </a:r>
              <a:endParaRPr lang="en-US" b="1" dirty="0"/>
            </a:p>
          </p:txBody>
        </p:sp>
      </p:grpSp>
      <p:sp>
        <p:nvSpPr>
          <p:cNvPr id="24" name="Rectangle 23"/>
          <p:cNvSpPr/>
          <p:nvPr/>
        </p:nvSpPr>
        <p:spPr>
          <a:xfrm>
            <a:off x="164441" y="3587300"/>
            <a:ext cx="8218881" cy="984885"/>
          </a:xfrm>
          <a:prstGeom prst="rect">
            <a:avLst/>
          </a:prstGeom>
        </p:spPr>
        <p:txBody>
          <a:bodyPr wrap="square">
            <a:spAutoFit/>
          </a:bodyPr>
          <a:lstStyle/>
          <a:p>
            <a:pPr marL="914400" lvl="1" indent="-457200" defTabSz="914400">
              <a:buFont typeface="Arial" charset="0"/>
              <a:buChar char="•"/>
            </a:pPr>
            <a:endParaRPr lang="en-US" sz="1000" i="1" dirty="0">
              <a:solidFill>
                <a:srgbClr val="000000"/>
              </a:solidFill>
              <a:latin typeface="Arial"/>
              <a:cs typeface="Arial"/>
            </a:endParaRPr>
          </a:p>
          <a:p>
            <a:pPr defTabSz="914400"/>
            <a:r>
              <a:rPr lang="en-US" sz="2400" dirty="0">
                <a:solidFill>
                  <a:srgbClr val="000000"/>
                </a:solidFill>
                <a:latin typeface="Arial"/>
                <a:cs typeface="Arial"/>
              </a:rPr>
              <a:t>Model must be</a:t>
            </a:r>
            <a:r>
              <a:rPr lang="en-US" sz="2400" dirty="0" smtClean="0">
                <a:solidFill>
                  <a:srgbClr val="000000"/>
                </a:solidFill>
                <a:latin typeface="Arial"/>
                <a:cs typeface="Arial"/>
              </a:rPr>
              <a:t>:</a:t>
            </a:r>
            <a:endParaRPr lang="en-US" sz="1000" i="1" dirty="0">
              <a:latin typeface="Arial"/>
              <a:cs typeface="Arial"/>
            </a:endParaRPr>
          </a:p>
          <a:p>
            <a:pPr defTabSz="914400"/>
            <a:endParaRPr lang="en-US" sz="2400" i="1" dirty="0">
              <a:solidFill>
                <a:srgbClr val="000000"/>
              </a:solidFill>
              <a:latin typeface="Arial"/>
              <a:cs typeface="Arial"/>
            </a:endParaRPr>
          </a:p>
        </p:txBody>
      </p:sp>
      <p:sp>
        <p:nvSpPr>
          <p:cNvPr id="26" name="Rectangle 25"/>
          <p:cNvSpPr/>
          <p:nvPr/>
        </p:nvSpPr>
        <p:spPr>
          <a:xfrm>
            <a:off x="-248618" y="4418530"/>
            <a:ext cx="6430425" cy="584775"/>
          </a:xfrm>
          <a:prstGeom prst="rect">
            <a:avLst/>
          </a:prstGeom>
        </p:spPr>
        <p:txBody>
          <a:bodyPr wrap="square">
            <a:spAutoFit/>
          </a:bodyPr>
          <a:lstStyle/>
          <a:p>
            <a:pPr marL="914400" lvl="1" indent="-457200" defTabSz="914400">
              <a:buFont typeface="Arial" charset="0"/>
              <a:buChar char="•"/>
            </a:pPr>
            <a:r>
              <a:rPr lang="en-US" sz="2200" dirty="0" smtClean="0">
                <a:latin typeface="Arial"/>
                <a:cs typeface="Arial"/>
              </a:rPr>
              <a:t> faithful to </a:t>
            </a:r>
            <a:r>
              <a:rPr lang="en-US" sz="2200" dirty="0" smtClean="0">
                <a:solidFill>
                  <a:srgbClr val="FF0000"/>
                </a:solidFill>
                <a:latin typeface="Arial"/>
                <a:cs typeface="Arial"/>
              </a:rPr>
              <a:t>hydrological </a:t>
            </a:r>
            <a:r>
              <a:rPr lang="en-US" sz="2200" dirty="0" smtClean="0">
                <a:latin typeface="Arial"/>
                <a:cs typeface="Arial"/>
              </a:rPr>
              <a:t>attributes</a:t>
            </a:r>
          </a:p>
          <a:p>
            <a:pPr marL="914400" lvl="1" indent="-457200" defTabSz="914400">
              <a:buFont typeface="Arial" charset="0"/>
              <a:buChar char="•"/>
            </a:pPr>
            <a:endParaRPr lang="en-US" sz="1000" dirty="0">
              <a:solidFill>
                <a:srgbClr val="FF0000"/>
              </a:solidFill>
              <a:latin typeface="Arial"/>
              <a:cs typeface="Arial"/>
            </a:endParaRPr>
          </a:p>
        </p:txBody>
      </p:sp>
      <p:sp>
        <p:nvSpPr>
          <p:cNvPr id="30" name="Rectangle 29"/>
          <p:cNvSpPr/>
          <p:nvPr/>
        </p:nvSpPr>
        <p:spPr>
          <a:xfrm>
            <a:off x="-429065" y="1903383"/>
            <a:ext cx="6430425" cy="461665"/>
          </a:xfrm>
          <a:prstGeom prst="rect">
            <a:avLst/>
          </a:prstGeom>
        </p:spPr>
        <p:txBody>
          <a:bodyPr wrap="square">
            <a:spAutoFit/>
          </a:bodyPr>
          <a:lstStyle/>
          <a:p>
            <a:pPr lvl="1" defTabSz="914400"/>
            <a:r>
              <a:rPr lang="en-US" sz="2400" dirty="0" smtClean="0">
                <a:latin typeface="Arial"/>
                <a:cs typeface="Arial"/>
              </a:rPr>
              <a:t> </a:t>
            </a:r>
            <a:r>
              <a:rPr lang="en-US" sz="2400" dirty="0">
                <a:latin typeface="Arial"/>
                <a:cs typeface="Arial"/>
              </a:rPr>
              <a:t>H</a:t>
            </a:r>
            <a:r>
              <a:rPr lang="en-US" sz="2400" dirty="0" smtClean="0">
                <a:latin typeface="Arial"/>
                <a:cs typeface="Arial"/>
              </a:rPr>
              <a:t>ydrological heterogeneity</a:t>
            </a:r>
            <a:endParaRPr lang="en-US" sz="2400" dirty="0">
              <a:latin typeface="Arial"/>
              <a:cs typeface="Arial"/>
            </a:endParaRPr>
          </a:p>
        </p:txBody>
      </p:sp>
      <p:sp>
        <p:nvSpPr>
          <p:cNvPr id="9" name="Rectangle 8"/>
          <p:cNvSpPr/>
          <p:nvPr/>
        </p:nvSpPr>
        <p:spPr>
          <a:xfrm>
            <a:off x="-248668" y="4960738"/>
            <a:ext cx="4572000" cy="584775"/>
          </a:xfrm>
          <a:prstGeom prst="rect">
            <a:avLst/>
          </a:prstGeom>
        </p:spPr>
        <p:txBody>
          <a:bodyPr>
            <a:spAutoFit/>
          </a:bodyPr>
          <a:lstStyle/>
          <a:p>
            <a:pPr marL="914400" lvl="1" indent="-457200" defTabSz="914400">
              <a:buFont typeface="Arial" charset="0"/>
              <a:buChar char="•"/>
            </a:pPr>
            <a:r>
              <a:rPr lang="en-US" sz="2200" dirty="0">
                <a:latin typeface="Arial"/>
                <a:cs typeface="Arial"/>
              </a:rPr>
              <a:t> </a:t>
            </a:r>
            <a:r>
              <a:rPr lang="en-US" sz="2200" dirty="0">
                <a:solidFill>
                  <a:srgbClr val="FF0000"/>
                </a:solidFill>
                <a:latin typeface="Arial"/>
                <a:cs typeface="Arial"/>
              </a:rPr>
              <a:t>concise </a:t>
            </a:r>
            <a:r>
              <a:rPr lang="en-US" sz="2200" dirty="0">
                <a:latin typeface="Arial"/>
                <a:cs typeface="Arial"/>
              </a:rPr>
              <a:t>and</a:t>
            </a:r>
            <a:r>
              <a:rPr lang="en-US" sz="2200" dirty="0">
                <a:solidFill>
                  <a:srgbClr val="FF0000"/>
                </a:solidFill>
                <a:latin typeface="Arial"/>
                <a:cs typeface="Arial"/>
              </a:rPr>
              <a:t> interpretable</a:t>
            </a:r>
            <a:endParaRPr lang="en-US" sz="2200" dirty="0">
              <a:solidFill>
                <a:srgbClr val="000000"/>
              </a:solidFill>
              <a:latin typeface="Arial"/>
              <a:cs typeface="Arial"/>
            </a:endParaRPr>
          </a:p>
          <a:p>
            <a:pPr marL="914400" lvl="1" indent="-457200" defTabSz="914400">
              <a:buFont typeface="Arial" charset="0"/>
              <a:buChar char="•"/>
            </a:pPr>
            <a:endParaRPr lang="en-US" sz="1000" i="1" dirty="0">
              <a:solidFill>
                <a:srgbClr val="000000"/>
              </a:solidFill>
              <a:latin typeface="Arial"/>
              <a:cs typeface="Arial"/>
            </a:endParaRPr>
          </a:p>
        </p:txBody>
      </p:sp>
      <p:sp>
        <p:nvSpPr>
          <p:cNvPr id="10" name="Rectangle 9"/>
          <p:cNvSpPr/>
          <p:nvPr/>
        </p:nvSpPr>
        <p:spPr>
          <a:xfrm>
            <a:off x="-248668" y="5560403"/>
            <a:ext cx="3896964" cy="430887"/>
          </a:xfrm>
          <a:prstGeom prst="rect">
            <a:avLst/>
          </a:prstGeom>
        </p:spPr>
        <p:txBody>
          <a:bodyPr wrap="none">
            <a:spAutoFit/>
          </a:bodyPr>
          <a:lstStyle/>
          <a:p>
            <a:pPr marL="914400" lvl="1" indent="-457200" defTabSz="914400">
              <a:buFont typeface="Arial" charset="0"/>
              <a:buChar char="•"/>
            </a:pPr>
            <a:r>
              <a:rPr lang="en-US" sz="2200" dirty="0">
                <a:latin typeface="Arial"/>
                <a:cs typeface="Arial"/>
              </a:rPr>
              <a:t> </a:t>
            </a:r>
            <a:r>
              <a:rPr lang="en-US" sz="2200" dirty="0">
                <a:solidFill>
                  <a:srgbClr val="FF0000"/>
                </a:solidFill>
                <a:latin typeface="Arial"/>
                <a:cs typeface="Arial"/>
              </a:rPr>
              <a:t>efficiently </a:t>
            </a:r>
            <a:r>
              <a:rPr lang="en-US" sz="2200" dirty="0">
                <a:latin typeface="Arial"/>
                <a:cs typeface="Arial"/>
              </a:rPr>
              <a:t>computable</a:t>
            </a:r>
          </a:p>
        </p:txBody>
      </p:sp>
      <p:sp>
        <p:nvSpPr>
          <p:cNvPr id="7" name="Slide Number Placeholder 6"/>
          <p:cNvSpPr>
            <a:spLocks noGrp="1"/>
          </p:cNvSpPr>
          <p:nvPr>
            <p:ph type="sldNum" sz="quarter" idx="12"/>
          </p:nvPr>
        </p:nvSpPr>
        <p:spPr/>
        <p:txBody>
          <a:bodyPr/>
          <a:lstStyle/>
          <a:p>
            <a:pPr>
              <a:defRPr/>
            </a:pPr>
            <a:fld id="{2BAF0491-2AB4-2547-8270-FE3A17C86A8A}" type="slidenum">
              <a:rPr lang="en-US" smtClean="0"/>
              <a:pPr>
                <a:defRPr/>
              </a:pPr>
              <a:t>6</a:t>
            </a:fld>
            <a:endParaRPr lang="en-US" dirty="0"/>
          </a:p>
        </p:txBody>
      </p:sp>
    </p:spTree>
    <p:extLst>
      <p:ext uri="{BB962C8B-B14F-4D97-AF65-F5344CB8AC3E}">
        <p14:creationId xmlns:p14="http://schemas.microsoft.com/office/powerpoint/2010/main" val="1329279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4" grpId="0"/>
      <p:bldP spid="26" grpId="0"/>
      <p:bldP spid="30" grpId="0"/>
      <p:bldP spid="9" grpId="0"/>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21199" y="79382"/>
            <a:ext cx="7660587" cy="546119"/>
          </a:xfrm>
        </p:spPr>
        <p:txBody>
          <a:bodyPr/>
          <a:lstStyle/>
          <a:p>
            <a:r>
              <a:rPr lang="en-US" sz="3200" dirty="0" smtClean="0"/>
              <a:t>Classical Statistical Methods Fail</a:t>
            </a:r>
            <a:endParaRPr lang="en-US" sz="3200" dirty="0"/>
          </a:p>
        </p:txBody>
      </p:sp>
      <p:sp>
        <p:nvSpPr>
          <p:cNvPr id="8" name="TextBox 7"/>
          <p:cNvSpPr txBox="1"/>
          <p:nvPr/>
        </p:nvSpPr>
        <p:spPr>
          <a:xfrm>
            <a:off x="982572" y="5658440"/>
            <a:ext cx="6129156" cy="369332"/>
          </a:xfrm>
          <a:prstGeom prst="rect">
            <a:avLst/>
          </a:prstGeom>
          <a:noFill/>
        </p:spPr>
        <p:txBody>
          <a:bodyPr wrap="square" rtlCol="0">
            <a:spAutoFit/>
          </a:bodyPr>
          <a:lstStyle/>
          <a:p>
            <a:r>
              <a:rPr lang="en-US" dirty="0" smtClean="0"/>
              <a:t>(</a:t>
            </a:r>
            <a:r>
              <a:rPr lang="en-US" dirty="0"/>
              <a:t>E</a:t>
            </a:r>
            <a:r>
              <a:rPr lang="en-US" dirty="0" smtClean="0"/>
              <a:t>mpty circles have negative R</a:t>
            </a:r>
            <a:r>
              <a:rPr lang="en-US" baseline="30000" dirty="0" smtClean="0"/>
              <a:t>2</a:t>
            </a:r>
            <a:r>
              <a:rPr lang="en-US" dirty="0" smtClean="0"/>
              <a:t>, meaning worse-than-constant) </a:t>
            </a:r>
            <a:endParaRPr lang="en-US" dirty="0"/>
          </a:p>
        </p:txBody>
      </p:sp>
      <p:sp>
        <p:nvSpPr>
          <p:cNvPr id="9" name="TextBox 8"/>
          <p:cNvSpPr txBox="1"/>
          <p:nvPr/>
        </p:nvSpPr>
        <p:spPr>
          <a:xfrm>
            <a:off x="311726" y="1358606"/>
            <a:ext cx="3214069" cy="4093428"/>
          </a:xfrm>
          <a:prstGeom prst="rect">
            <a:avLst/>
          </a:prstGeom>
          <a:noFill/>
        </p:spPr>
        <p:txBody>
          <a:bodyPr wrap="square" rtlCol="0">
            <a:spAutoFit/>
          </a:bodyPr>
          <a:lstStyle/>
          <a:p>
            <a:r>
              <a:rPr lang="en-US" sz="2000" dirty="0" smtClean="0"/>
              <a:t>Linear Model: Each reservoir volume is a linear combination of other reservoir volumes</a:t>
            </a:r>
          </a:p>
          <a:p>
            <a:endParaRPr lang="en-US" sz="2000" dirty="0" smtClean="0"/>
          </a:p>
          <a:p>
            <a:r>
              <a:rPr lang="en-US" sz="2000" dirty="0" smtClean="0"/>
              <a:t>Measure performance by R</a:t>
            </a:r>
            <a:r>
              <a:rPr lang="en-US" sz="2000" baseline="30000" dirty="0" smtClean="0"/>
              <a:t>2</a:t>
            </a:r>
            <a:r>
              <a:rPr lang="en-US" sz="2000" dirty="0" smtClean="0"/>
              <a:t> – fraction of variance explained by the model (R</a:t>
            </a:r>
            <a:r>
              <a:rPr lang="en-US" sz="2000" baseline="30000" dirty="0" smtClean="0"/>
              <a:t>2</a:t>
            </a:r>
            <a:r>
              <a:rPr lang="en-US" sz="2000" dirty="0" smtClean="0"/>
              <a:t> = 1 is best)</a:t>
            </a:r>
            <a:endParaRPr lang="en-US" sz="2000" dirty="0"/>
          </a:p>
          <a:p>
            <a:endParaRPr lang="en-US" sz="2000" dirty="0"/>
          </a:p>
          <a:p>
            <a:r>
              <a:rPr lang="en-US" sz="2000" dirty="0" smtClean="0">
                <a:solidFill>
                  <a:srgbClr val="FF0000"/>
                </a:solidFill>
              </a:rPr>
              <a:t>Model fails</a:t>
            </a:r>
            <a:r>
              <a:rPr lang="en-US" sz="2000" dirty="0" smtClean="0"/>
              <a:t>: </a:t>
            </a:r>
            <a:br>
              <a:rPr lang="en-US" sz="2000" dirty="0" smtClean="0"/>
            </a:br>
            <a:r>
              <a:rPr lang="en-US" sz="2000" dirty="0" smtClean="0"/>
              <a:t>Too many free parameters </a:t>
            </a:r>
            <a:br>
              <a:rPr lang="en-US" sz="2000" dirty="0" smtClean="0"/>
            </a:br>
            <a:endParaRPr lang="en-US" sz="2000" dirty="0" smtClean="0"/>
          </a:p>
        </p:txBody>
      </p:sp>
      <p:sp>
        <p:nvSpPr>
          <p:cNvPr id="3" name="TextBox 2"/>
          <p:cNvSpPr txBox="1"/>
          <p:nvPr/>
        </p:nvSpPr>
        <p:spPr>
          <a:xfrm>
            <a:off x="5053291" y="893138"/>
            <a:ext cx="2993127" cy="369332"/>
          </a:xfrm>
          <a:prstGeom prst="rect">
            <a:avLst/>
          </a:prstGeom>
          <a:solidFill>
            <a:schemeClr val="bg1"/>
          </a:solidFill>
        </p:spPr>
        <p:txBody>
          <a:bodyPr wrap="none" rtlCol="0">
            <a:spAutoFit/>
          </a:bodyPr>
          <a:lstStyle/>
          <a:p>
            <a:r>
              <a:rPr lang="en-US" b="1" dirty="0" smtClean="0"/>
              <a:t>California Reservoir R</a:t>
            </a:r>
            <a:r>
              <a:rPr lang="en-US" b="1" baseline="30000" dirty="0" smtClean="0"/>
              <a:t>2</a:t>
            </a:r>
            <a:r>
              <a:rPr lang="en-US" b="1" dirty="0" smtClean="0"/>
              <a:t> values</a:t>
            </a:r>
            <a:endParaRPr lang="en-US" b="1" baseline="300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8559" y="1358606"/>
            <a:ext cx="4906800" cy="4356847"/>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34672" y="1358606"/>
            <a:ext cx="4446635" cy="4048018"/>
          </a:xfrm>
          <a:prstGeom prst="rect">
            <a:avLst/>
          </a:prstGeom>
        </p:spPr>
      </p:pic>
      <p:sp>
        <p:nvSpPr>
          <p:cNvPr id="10" name="Slide Number Placeholder 9"/>
          <p:cNvSpPr>
            <a:spLocks noGrp="1"/>
          </p:cNvSpPr>
          <p:nvPr>
            <p:ph type="sldNum" sz="quarter" idx="12"/>
          </p:nvPr>
        </p:nvSpPr>
        <p:spPr/>
        <p:txBody>
          <a:bodyPr/>
          <a:lstStyle/>
          <a:p>
            <a:pPr>
              <a:defRPr/>
            </a:pPr>
            <a:fld id="{2BAF0491-2AB4-2547-8270-FE3A17C86A8A}" type="slidenum">
              <a:rPr lang="en-US" smtClean="0"/>
              <a:pPr>
                <a:defRPr/>
              </a:pPr>
              <a:t>7</a:t>
            </a:fld>
            <a:endParaRPr lang="en-US" dirty="0"/>
          </a:p>
        </p:txBody>
      </p:sp>
    </p:spTree>
    <p:extLst>
      <p:ext uri="{BB962C8B-B14F-4D97-AF65-F5344CB8AC3E}">
        <p14:creationId xmlns:p14="http://schemas.microsoft.com/office/powerpoint/2010/main" val="69275938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8198" y="103557"/>
            <a:ext cx="7478997" cy="879833"/>
          </a:xfrm>
        </p:spPr>
        <p:txBody>
          <a:bodyPr/>
          <a:lstStyle/>
          <a:p>
            <a:r>
              <a:rPr lang="en-US" sz="3500" dirty="0" smtClean="0"/>
              <a:t>Network with Latent Variables</a:t>
            </a:r>
            <a:endParaRPr lang="en-US" sz="3500" dirty="0"/>
          </a:p>
        </p:txBody>
      </p:sp>
      <p:sp>
        <p:nvSpPr>
          <p:cNvPr id="12" name="TextBox 11"/>
          <p:cNvSpPr txBox="1"/>
          <p:nvPr/>
        </p:nvSpPr>
        <p:spPr>
          <a:xfrm>
            <a:off x="413239" y="5037499"/>
            <a:ext cx="9897035" cy="430887"/>
          </a:xfrm>
          <a:prstGeom prst="rect">
            <a:avLst/>
          </a:prstGeom>
          <a:noFill/>
        </p:spPr>
        <p:txBody>
          <a:bodyPr wrap="square" rtlCol="0">
            <a:spAutoFit/>
          </a:bodyPr>
          <a:lstStyle/>
          <a:p>
            <a:r>
              <a:rPr lang="en-US" sz="2200" b="1" dirty="0" smtClean="0">
                <a:solidFill>
                  <a:srgbClr val="008000"/>
                </a:solidFill>
              </a:rPr>
              <a:t>Nodes</a:t>
            </a:r>
            <a:r>
              <a:rPr lang="en-US" sz="2200" dirty="0" smtClean="0"/>
              <a:t> : reservoirs                    </a:t>
            </a:r>
            <a:r>
              <a:rPr lang="en-US" sz="2200" b="1" dirty="0" smtClean="0">
                <a:solidFill>
                  <a:srgbClr val="0000FF"/>
                </a:solidFill>
              </a:rPr>
              <a:t>Solid Edges</a:t>
            </a:r>
            <a:r>
              <a:rPr lang="en-US" sz="2200" dirty="0" smtClean="0"/>
              <a:t>: interactions between reservoirs</a:t>
            </a:r>
          </a:p>
        </p:txBody>
      </p:sp>
      <p:sp>
        <p:nvSpPr>
          <p:cNvPr id="13" name="TextBox 12"/>
          <p:cNvSpPr txBox="1"/>
          <p:nvPr/>
        </p:nvSpPr>
        <p:spPr>
          <a:xfrm>
            <a:off x="4993304" y="1006696"/>
            <a:ext cx="4210147" cy="400110"/>
          </a:xfrm>
          <a:prstGeom prst="rect">
            <a:avLst/>
          </a:prstGeom>
          <a:noFill/>
        </p:spPr>
        <p:txBody>
          <a:bodyPr wrap="square" rtlCol="0">
            <a:spAutoFit/>
          </a:bodyPr>
          <a:lstStyle/>
          <a:p>
            <a:r>
              <a:rPr lang="en-US" sz="2000" dirty="0"/>
              <a:t>e</a:t>
            </a:r>
            <a:r>
              <a:rPr lang="en-US" sz="2000" dirty="0" smtClean="0"/>
              <a:t>xternal factors (rain? snowpack?) </a:t>
            </a:r>
          </a:p>
        </p:txBody>
      </p:sp>
      <p:sp>
        <p:nvSpPr>
          <p:cNvPr id="14" name="Rectangle 13"/>
          <p:cNvSpPr/>
          <p:nvPr/>
        </p:nvSpPr>
        <p:spPr>
          <a:xfrm>
            <a:off x="384482" y="5542723"/>
            <a:ext cx="8673352" cy="430887"/>
          </a:xfrm>
          <a:prstGeom prst="rect">
            <a:avLst/>
          </a:prstGeom>
        </p:spPr>
        <p:txBody>
          <a:bodyPr wrap="square">
            <a:spAutoFit/>
          </a:bodyPr>
          <a:lstStyle/>
          <a:p>
            <a:r>
              <a:rPr lang="en-US" sz="2200" b="1" dirty="0">
                <a:solidFill>
                  <a:srgbClr val="008000"/>
                </a:solidFill>
              </a:rPr>
              <a:t>Cloud node</a:t>
            </a:r>
            <a:r>
              <a:rPr lang="en-US" sz="2200" dirty="0"/>
              <a:t>: latent vars</a:t>
            </a:r>
            <a:r>
              <a:rPr lang="en-US" sz="2200" dirty="0" smtClean="0"/>
              <a:t>.          </a:t>
            </a:r>
            <a:r>
              <a:rPr lang="en-US" sz="2200" b="1" dirty="0" smtClean="0">
                <a:solidFill>
                  <a:srgbClr val="0000FF"/>
                </a:solidFill>
              </a:rPr>
              <a:t>Dotted </a:t>
            </a:r>
            <a:r>
              <a:rPr lang="en-US" sz="2200" b="1" dirty="0">
                <a:solidFill>
                  <a:srgbClr val="0000FF"/>
                </a:solidFill>
              </a:rPr>
              <a:t>Edges</a:t>
            </a:r>
            <a:r>
              <a:rPr lang="en-US" sz="2200" dirty="0"/>
              <a:t>: interactions with latent vars.</a:t>
            </a:r>
          </a:p>
        </p:txBody>
      </p:sp>
      <p:sp>
        <p:nvSpPr>
          <p:cNvPr id="92" name="TextBox 91"/>
          <p:cNvSpPr txBox="1"/>
          <p:nvPr/>
        </p:nvSpPr>
        <p:spPr>
          <a:xfrm>
            <a:off x="4974933" y="1407218"/>
            <a:ext cx="4210147" cy="707886"/>
          </a:xfrm>
          <a:prstGeom prst="rect">
            <a:avLst/>
          </a:prstGeom>
          <a:noFill/>
        </p:spPr>
        <p:txBody>
          <a:bodyPr wrap="square" rtlCol="0">
            <a:spAutoFit/>
          </a:bodyPr>
          <a:lstStyle/>
          <a:p>
            <a:r>
              <a:rPr lang="en-US" sz="2000" smtClean="0"/>
              <a:t>don’t </a:t>
            </a:r>
            <a:r>
              <a:rPr lang="en-US" sz="2000" dirty="0"/>
              <a:t>know </a:t>
            </a:r>
            <a:r>
              <a:rPr lang="en-US" sz="2000" dirty="0">
                <a:solidFill>
                  <a:srgbClr val="FF0000"/>
                </a:solidFill>
              </a:rPr>
              <a:t>what they are</a:t>
            </a:r>
          </a:p>
          <a:p>
            <a:endParaRPr lang="en-US" sz="2000" dirty="0" smtClean="0">
              <a:solidFill>
                <a:srgbClr val="FF0000"/>
              </a:solidFill>
            </a:endParaRPr>
          </a:p>
        </p:txBody>
      </p:sp>
      <p:sp>
        <p:nvSpPr>
          <p:cNvPr id="4" name="Rectangle 3"/>
          <p:cNvSpPr/>
          <p:nvPr/>
        </p:nvSpPr>
        <p:spPr>
          <a:xfrm>
            <a:off x="5005268" y="1416662"/>
            <a:ext cx="1842620" cy="400110"/>
          </a:xfrm>
          <a:prstGeom prst="rect">
            <a:avLst/>
          </a:prstGeom>
        </p:spPr>
        <p:txBody>
          <a:bodyPr wrap="none">
            <a:spAutoFit/>
          </a:bodyPr>
          <a:lstStyle/>
          <a:p>
            <a:r>
              <a:rPr lang="en-US" sz="2000" dirty="0">
                <a:solidFill>
                  <a:srgbClr val="FF0000"/>
                </a:solidFill>
              </a:rPr>
              <a:t>l</a:t>
            </a:r>
            <a:r>
              <a:rPr lang="en-US" sz="2000" dirty="0" smtClean="0">
                <a:solidFill>
                  <a:srgbClr val="FF0000"/>
                </a:solidFill>
              </a:rPr>
              <a:t>atent variables </a:t>
            </a:r>
            <a:endParaRPr lang="en-US" sz="2000" dirty="0">
              <a:solidFill>
                <a:srgbClr val="FF0000"/>
              </a:solidFill>
            </a:endParaRPr>
          </a:p>
        </p:txBody>
      </p:sp>
      <p:sp>
        <p:nvSpPr>
          <p:cNvPr id="180" name="TextBox 179"/>
          <p:cNvSpPr txBox="1"/>
          <p:nvPr/>
        </p:nvSpPr>
        <p:spPr>
          <a:xfrm>
            <a:off x="97058" y="3082860"/>
            <a:ext cx="1678677" cy="1554272"/>
          </a:xfrm>
          <a:prstGeom prst="rect">
            <a:avLst/>
          </a:prstGeom>
          <a:noFill/>
        </p:spPr>
        <p:txBody>
          <a:bodyPr wrap="square" rtlCol="0">
            <a:spAutoFit/>
          </a:bodyPr>
          <a:lstStyle/>
          <a:p>
            <a:r>
              <a:rPr lang="en-US" sz="1900" dirty="0"/>
              <a:t>S</a:t>
            </a:r>
            <a:r>
              <a:rPr lang="en-US" sz="1900" dirty="0" smtClean="0"/>
              <a:t>ummarizes the relevant influence of other reservoirs</a:t>
            </a:r>
          </a:p>
        </p:txBody>
      </p:sp>
      <p:grpSp>
        <p:nvGrpSpPr>
          <p:cNvPr id="190" name="Group 189"/>
          <p:cNvGrpSpPr/>
          <p:nvPr/>
        </p:nvGrpSpPr>
        <p:grpSpPr>
          <a:xfrm>
            <a:off x="1882241" y="1344858"/>
            <a:ext cx="6190039" cy="3670354"/>
            <a:chOff x="1882241" y="1348714"/>
            <a:chExt cx="6190039" cy="3670354"/>
          </a:xfrm>
        </p:grpSpPr>
        <p:grpSp>
          <p:nvGrpSpPr>
            <p:cNvPr id="191" name="Group 190"/>
            <p:cNvGrpSpPr/>
            <p:nvPr/>
          </p:nvGrpSpPr>
          <p:grpSpPr>
            <a:xfrm>
              <a:off x="1882241" y="2351511"/>
              <a:ext cx="6190039" cy="2667557"/>
              <a:chOff x="621231" y="2031097"/>
              <a:chExt cx="6190039" cy="2667557"/>
            </a:xfrm>
          </p:grpSpPr>
          <p:sp>
            <p:nvSpPr>
              <p:cNvPr id="203" name="TextBox 202"/>
              <p:cNvSpPr txBox="1"/>
              <p:nvPr/>
            </p:nvSpPr>
            <p:spPr>
              <a:xfrm>
                <a:off x="5106933" y="2649907"/>
                <a:ext cx="1704337" cy="369332"/>
              </a:xfrm>
              <a:prstGeom prst="rect">
                <a:avLst/>
              </a:prstGeom>
              <a:noFill/>
            </p:spPr>
            <p:txBody>
              <a:bodyPr wrap="square" rtlCol="0">
                <a:spAutoFit/>
              </a:bodyPr>
              <a:lstStyle/>
              <a:p>
                <a:r>
                  <a:rPr lang="en-US" b="1" dirty="0" smtClean="0"/>
                  <a:t>San Joaquin</a:t>
                </a:r>
                <a:endParaRPr lang="en-US" b="1" dirty="0"/>
              </a:p>
            </p:txBody>
          </p:sp>
          <p:grpSp>
            <p:nvGrpSpPr>
              <p:cNvPr id="204" name="Group 203"/>
              <p:cNvGrpSpPr/>
              <p:nvPr/>
            </p:nvGrpSpPr>
            <p:grpSpPr>
              <a:xfrm>
                <a:off x="621231" y="2031097"/>
                <a:ext cx="5914249" cy="2667557"/>
                <a:chOff x="621231" y="2031097"/>
                <a:chExt cx="5914249" cy="2667557"/>
              </a:xfrm>
            </p:grpSpPr>
            <p:sp>
              <p:nvSpPr>
                <p:cNvPr id="205" name="Oval 204"/>
                <p:cNvSpPr/>
                <p:nvPr/>
              </p:nvSpPr>
              <p:spPr>
                <a:xfrm>
                  <a:off x="4011919" y="2176307"/>
                  <a:ext cx="1128297" cy="1689190"/>
                </a:xfrm>
                <a:prstGeom prst="ellipse">
                  <a:avLst/>
                </a:prstGeom>
                <a:solidFill>
                  <a:schemeClr val="bg1">
                    <a:lumMod val="85000"/>
                    <a:alpha val="42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a:p>
              </p:txBody>
            </p:sp>
            <p:sp>
              <p:nvSpPr>
                <p:cNvPr id="206" name="Oval 205"/>
                <p:cNvSpPr/>
                <p:nvPr/>
              </p:nvSpPr>
              <p:spPr>
                <a:xfrm rot="16200000">
                  <a:off x="3024857" y="3276021"/>
                  <a:ext cx="795888" cy="1732795"/>
                </a:xfrm>
                <a:prstGeom prst="ellipse">
                  <a:avLst/>
                </a:prstGeom>
                <a:solidFill>
                  <a:schemeClr val="bg1">
                    <a:lumMod val="85000"/>
                    <a:alpha val="42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a:p>
              </p:txBody>
            </p:sp>
            <p:sp>
              <p:nvSpPr>
                <p:cNvPr id="207" name="Oval 206"/>
                <p:cNvSpPr/>
                <p:nvPr/>
              </p:nvSpPr>
              <p:spPr>
                <a:xfrm>
                  <a:off x="1717360" y="2176307"/>
                  <a:ext cx="1128297" cy="1689190"/>
                </a:xfrm>
                <a:prstGeom prst="ellipse">
                  <a:avLst/>
                </a:prstGeom>
                <a:solidFill>
                  <a:schemeClr val="bg1">
                    <a:lumMod val="85000"/>
                    <a:alpha val="42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a:p>
              </p:txBody>
            </p:sp>
            <p:sp>
              <p:nvSpPr>
                <p:cNvPr id="208" name="Oval 207"/>
                <p:cNvSpPr/>
                <p:nvPr/>
              </p:nvSpPr>
              <p:spPr>
                <a:xfrm>
                  <a:off x="2668555" y="2856575"/>
                  <a:ext cx="152400" cy="152400"/>
                </a:xfrm>
                <a:prstGeom prst="ellipse">
                  <a:avLst/>
                </a:prstGeom>
                <a:solidFill>
                  <a:srgbClr val="008000"/>
                </a:solidFill>
                <a:ln w="6350" cmpd="sng">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209" name="Oval 208"/>
                <p:cNvSpPr/>
                <p:nvPr/>
              </p:nvSpPr>
              <p:spPr>
                <a:xfrm>
                  <a:off x="2092957" y="3375468"/>
                  <a:ext cx="152400" cy="152400"/>
                </a:xfrm>
                <a:prstGeom prst="ellipse">
                  <a:avLst/>
                </a:prstGeom>
                <a:solidFill>
                  <a:srgbClr val="008000"/>
                </a:solidFill>
                <a:ln w="6350" cmpd="sng">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210" name="Oval 209"/>
                <p:cNvSpPr/>
                <p:nvPr/>
              </p:nvSpPr>
              <p:spPr>
                <a:xfrm>
                  <a:off x="4423668" y="3375468"/>
                  <a:ext cx="152400" cy="152400"/>
                </a:xfrm>
                <a:prstGeom prst="ellipse">
                  <a:avLst/>
                </a:prstGeom>
                <a:solidFill>
                  <a:srgbClr val="008000"/>
                </a:solidFill>
                <a:ln w="6350" cmpd="sng">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cxnSp>
              <p:nvCxnSpPr>
                <p:cNvPr id="211" name="Straight Connector 210"/>
                <p:cNvCxnSpPr/>
                <p:nvPr/>
              </p:nvCxnSpPr>
              <p:spPr>
                <a:xfrm flipH="1" flipV="1">
                  <a:off x="2213325" y="2475215"/>
                  <a:ext cx="455230" cy="457560"/>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p:nvCxnSpPr>
              <p:spPr>
                <a:xfrm flipH="1">
                  <a:off x="2234163" y="2421614"/>
                  <a:ext cx="2189505" cy="0"/>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p:nvCxnSpPr>
              <p:spPr>
                <a:xfrm flipV="1">
                  <a:off x="4553750" y="3029257"/>
                  <a:ext cx="417785" cy="368529"/>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p:nvCxnSpPr>
              <p:spPr>
                <a:xfrm flipV="1">
                  <a:off x="2223039" y="2986657"/>
                  <a:ext cx="467834" cy="411129"/>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p:nvCxnSpPr>
              <p:spPr>
                <a:xfrm>
                  <a:off x="2164923" y="3531311"/>
                  <a:ext cx="907291" cy="633067"/>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p:nvCxnSpPr>
              <p:spPr>
                <a:xfrm>
                  <a:off x="4567613" y="2472006"/>
                  <a:ext cx="350040" cy="427168"/>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p:nvCxnSpPr>
              <p:spPr>
                <a:xfrm flipH="1" flipV="1">
                  <a:off x="2163018" y="2497417"/>
                  <a:ext cx="6139" cy="878051"/>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p:nvCxnSpPr>
              <p:spPr>
                <a:xfrm flipV="1">
                  <a:off x="3198061" y="2432877"/>
                  <a:ext cx="1239720" cy="1655323"/>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p:nvCxnSpPr>
              <p:spPr>
                <a:xfrm>
                  <a:off x="2245357" y="3451668"/>
                  <a:ext cx="2178311" cy="0"/>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p:nvCxnSpPr>
              <p:spPr>
                <a:xfrm flipV="1">
                  <a:off x="2245357" y="2418124"/>
                  <a:ext cx="2192174" cy="1033544"/>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p:nvCxnSpPr>
              <p:spPr>
                <a:xfrm>
                  <a:off x="4499780" y="2497814"/>
                  <a:ext cx="0" cy="877654"/>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sp>
              <p:nvSpPr>
                <p:cNvPr id="222" name="Oval 221"/>
                <p:cNvSpPr/>
                <p:nvPr/>
              </p:nvSpPr>
              <p:spPr>
                <a:xfrm>
                  <a:off x="3710274" y="4090543"/>
                  <a:ext cx="152400" cy="152400"/>
                </a:xfrm>
                <a:prstGeom prst="ellipse">
                  <a:avLst/>
                </a:prstGeom>
                <a:solidFill>
                  <a:srgbClr val="008000"/>
                </a:solidFill>
                <a:ln w="6350" cmpd="sng">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cxnSp>
              <p:nvCxnSpPr>
                <p:cNvPr id="223" name="Straight Connector 222"/>
                <p:cNvCxnSpPr/>
                <p:nvPr/>
              </p:nvCxnSpPr>
              <p:spPr>
                <a:xfrm flipH="1">
                  <a:off x="3840356" y="3527868"/>
                  <a:ext cx="632618" cy="584993"/>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p:nvCxnSpPr>
              <p:spPr>
                <a:xfrm flipV="1">
                  <a:off x="3220149" y="4166743"/>
                  <a:ext cx="490125" cy="3127"/>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sp>
              <p:nvSpPr>
                <p:cNvPr id="225" name="TextBox 224"/>
                <p:cNvSpPr txBox="1"/>
                <p:nvPr/>
              </p:nvSpPr>
              <p:spPr>
                <a:xfrm>
                  <a:off x="621231" y="2813630"/>
                  <a:ext cx="1704337" cy="369332"/>
                </a:xfrm>
                <a:prstGeom prst="rect">
                  <a:avLst/>
                </a:prstGeom>
                <a:noFill/>
              </p:spPr>
              <p:txBody>
                <a:bodyPr wrap="square" rtlCol="0">
                  <a:spAutoFit/>
                </a:bodyPr>
                <a:lstStyle/>
                <a:p>
                  <a:r>
                    <a:rPr lang="en-US" b="1" dirty="0" smtClean="0"/>
                    <a:t>Sacramento</a:t>
                  </a:r>
                  <a:endParaRPr lang="en-US" b="1" dirty="0"/>
                </a:p>
              </p:txBody>
            </p:sp>
            <p:sp>
              <p:nvSpPr>
                <p:cNvPr id="226" name="TextBox 225"/>
                <p:cNvSpPr txBox="1"/>
                <p:nvPr/>
              </p:nvSpPr>
              <p:spPr>
                <a:xfrm>
                  <a:off x="3045309" y="4329322"/>
                  <a:ext cx="1704337" cy="369332"/>
                </a:xfrm>
                <a:prstGeom prst="rect">
                  <a:avLst/>
                </a:prstGeom>
                <a:noFill/>
              </p:spPr>
              <p:txBody>
                <a:bodyPr wrap="square" rtlCol="0">
                  <a:spAutoFit/>
                </a:bodyPr>
                <a:lstStyle/>
                <a:p>
                  <a:r>
                    <a:rPr lang="en-US" b="1" dirty="0" smtClean="0"/>
                    <a:t>Tulare</a:t>
                  </a:r>
                  <a:endParaRPr lang="en-US" b="1" dirty="0"/>
                </a:p>
              </p:txBody>
            </p:sp>
            <p:sp>
              <p:nvSpPr>
                <p:cNvPr id="227" name="Oval 226"/>
                <p:cNvSpPr/>
                <p:nvPr/>
              </p:nvSpPr>
              <p:spPr>
                <a:xfrm>
                  <a:off x="2081676" y="2362657"/>
                  <a:ext cx="152400" cy="152400"/>
                </a:xfrm>
                <a:prstGeom prst="ellipse">
                  <a:avLst/>
                </a:prstGeom>
                <a:solidFill>
                  <a:srgbClr val="008000"/>
                </a:solidFill>
                <a:ln w="6350" cmpd="sng">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228" name="Oval 227"/>
                <p:cNvSpPr/>
                <p:nvPr/>
              </p:nvSpPr>
              <p:spPr>
                <a:xfrm>
                  <a:off x="3076448" y="4084735"/>
                  <a:ext cx="152400" cy="152400"/>
                </a:xfrm>
                <a:prstGeom prst="ellipse">
                  <a:avLst/>
                </a:prstGeom>
                <a:solidFill>
                  <a:srgbClr val="008000"/>
                </a:solidFill>
                <a:ln w="6350" cmpd="sng">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229" name="Oval 228"/>
                <p:cNvSpPr/>
                <p:nvPr/>
              </p:nvSpPr>
              <p:spPr>
                <a:xfrm>
                  <a:off x="4895335" y="2876856"/>
                  <a:ext cx="152400" cy="152400"/>
                </a:xfrm>
                <a:prstGeom prst="ellipse">
                  <a:avLst/>
                </a:prstGeom>
                <a:solidFill>
                  <a:srgbClr val="008000"/>
                </a:solidFill>
                <a:ln w="6350" cmpd="sng">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230" name="Oval 229"/>
                <p:cNvSpPr/>
                <p:nvPr/>
              </p:nvSpPr>
              <p:spPr>
                <a:xfrm>
                  <a:off x="4437531" y="2341924"/>
                  <a:ext cx="152400" cy="152400"/>
                </a:xfrm>
                <a:prstGeom prst="ellipse">
                  <a:avLst/>
                </a:prstGeom>
                <a:solidFill>
                  <a:srgbClr val="008000"/>
                </a:solidFill>
                <a:ln w="6350" cmpd="sng">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231" name="TextBox 230"/>
                <p:cNvSpPr txBox="1"/>
                <p:nvPr/>
              </p:nvSpPr>
              <p:spPr>
                <a:xfrm>
                  <a:off x="2636737" y="2562702"/>
                  <a:ext cx="1704337" cy="307777"/>
                </a:xfrm>
                <a:prstGeom prst="rect">
                  <a:avLst/>
                </a:prstGeom>
                <a:noFill/>
              </p:spPr>
              <p:txBody>
                <a:bodyPr wrap="square" rtlCol="0">
                  <a:spAutoFit/>
                </a:bodyPr>
                <a:lstStyle/>
                <a:p>
                  <a:r>
                    <a:rPr lang="en-US" sz="1400" b="1" dirty="0" err="1" smtClean="0"/>
                    <a:t>Almanor</a:t>
                  </a:r>
                  <a:endParaRPr lang="en-US" sz="1400" b="1" dirty="0"/>
                </a:p>
              </p:txBody>
            </p:sp>
            <p:sp>
              <p:nvSpPr>
                <p:cNvPr id="232" name="TextBox 231"/>
                <p:cNvSpPr txBox="1"/>
                <p:nvPr/>
              </p:nvSpPr>
              <p:spPr>
                <a:xfrm>
                  <a:off x="1335044" y="2165057"/>
                  <a:ext cx="1704337" cy="307777"/>
                </a:xfrm>
                <a:prstGeom prst="rect">
                  <a:avLst/>
                </a:prstGeom>
                <a:noFill/>
              </p:spPr>
              <p:txBody>
                <a:bodyPr wrap="square" rtlCol="0">
                  <a:spAutoFit/>
                </a:bodyPr>
                <a:lstStyle/>
                <a:p>
                  <a:r>
                    <a:rPr lang="en-US" sz="1400" b="1" dirty="0" smtClean="0"/>
                    <a:t>Shasta</a:t>
                  </a:r>
                  <a:endParaRPr lang="en-US" sz="1400" b="1" dirty="0"/>
                </a:p>
              </p:txBody>
            </p:sp>
            <p:sp>
              <p:nvSpPr>
                <p:cNvPr id="233" name="TextBox 232"/>
                <p:cNvSpPr txBox="1"/>
                <p:nvPr/>
              </p:nvSpPr>
              <p:spPr>
                <a:xfrm>
                  <a:off x="1363642" y="3470043"/>
                  <a:ext cx="1704337" cy="307777"/>
                </a:xfrm>
                <a:prstGeom prst="rect">
                  <a:avLst/>
                </a:prstGeom>
                <a:noFill/>
              </p:spPr>
              <p:txBody>
                <a:bodyPr wrap="square" rtlCol="0">
                  <a:spAutoFit/>
                </a:bodyPr>
                <a:lstStyle/>
                <a:p>
                  <a:r>
                    <a:rPr lang="en-US" sz="1400" b="1" dirty="0" smtClean="0"/>
                    <a:t>Antelope</a:t>
                  </a:r>
                  <a:endParaRPr lang="en-US" sz="1400" b="1" dirty="0"/>
                </a:p>
              </p:txBody>
            </p:sp>
            <p:sp>
              <p:nvSpPr>
                <p:cNvPr id="234" name="TextBox 233"/>
                <p:cNvSpPr txBox="1"/>
                <p:nvPr/>
              </p:nvSpPr>
              <p:spPr>
                <a:xfrm>
                  <a:off x="4479973" y="2031097"/>
                  <a:ext cx="1704337" cy="307777"/>
                </a:xfrm>
                <a:prstGeom prst="rect">
                  <a:avLst/>
                </a:prstGeom>
                <a:noFill/>
              </p:spPr>
              <p:txBody>
                <a:bodyPr wrap="square" rtlCol="0">
                  <a:spAutoFit/>
                </a:bodyPr>
                <a:lstStyle/>
                <a:p>
                  <a:r>
                    <a:rPr lang="en-US" sz="1400" b="1" dirty="0" smtClean="0"/>
                    <a:t>Don Pedro</a:t>
                  </a:r>
                  <a:endParaRPr lang="en-US" sz="1400" b="1" dirty="0"/>
                </a:p>
              </p:txBody>
            </p:sp>
            <p:sp>
              <p:nvSpPr>
                <p:cNvPr id="235" name="TextBox 234"/>
                <p:cNvSpPr txBox="1"/>
                <p:nvPr/>
              </p:nvSpPr>
              <p:spPr>
                <a:xfrm>
                  <a:off x="4522070" y="3419267"/>
                  <a:ext cx="1704337" cy="307777"/>
                </a:xfrm>
                <a:prstGeom prst="rect">
                  <a:avLst/>
                </a:prstGeom>
                <a:noFill/>
              </p:spPr>
              <p:txBody>
                <a:bodyPr wrap="square" rtlCol="0">
                  <a:spAutoFit/>
                </a:bodyPr>
                <a:lstStyle/>
                <a:p>
                  <a:r>
                    <a:rPr lang="en-US" sz="1400" b="1" dirty="0" smtClean="0"/>
                    <a:t>Buchanan</a:t>
                  </a:r>
                  <a:endParaRPr lang="en-US" sz="1400" b="1" dirty="0"/>
                </a:p>
              </p:txBody>
            </p:sp>
            <p:sp>
              <p:nvSpPr>
                <p:cNvPr id="236" name="TextBox 235"/>
                <p:cNvSpPr txBox="1"/>
                <p:nvPr/>
              </p:nvSpPr>
              <p:spPr>
                <a:xfrm>
                  <a:off x="4831143" y="3112557"/>
                  <a:ext cx="1704337" cy="307777"/>
                </a:xfrm>
                <a:prstGeom prst="rect">
                  <a:avLst/>
                </a:prstGeom>
                <a:noFill/>
              </p:spPr>
              <p:txBody>
                <a:bodyPr wrap="square" rtlCol="0">
                  <a:spAutoFit/>
                </a:bodyPr>
                <a:lstStyle/>
                <a:p>
                  <a:r>
                    <a:rPr lang="en-US" sz="1400" b="1" dirty="0" smtClean="0"/>
                    <a:t>New </a:t>
                  </a:r>
                  <a:r>
                    <a:rPr lang="en-US" sz="1400" b="1" dirty="0" err="1" smtClean="0"/>
                    <a:t>Melones</a:t>
                  </a:r>
                  <a:endParaRPr lang="en-US" sz="1400" b="1" dirty="0"/>
                </a:p>
              </p:txBody>
            </p:sp>
            <p:sp>
              <p:nvSpPr>
                <p:cNvPr id="237" name="TextBox 236"/>
                <p:cNvSpPr txBox="1"/>
                <p:nvPr/>
              </p:nvSpPr>
              <p:spPr>
                <a:xfrm>
                  <a:off x="3897477" y="4084710"/>
                  <a:ext cx="1704337" cy="307777"/>
                </a:xfrm>
                <a:prstGeom prst="rect">
                  <a:avLst/>
                </a:prstGeom>
                <a:noFill/>
              </p:spPr>
              <p:txBody>
                <a:bodyPr wrap="square" rtlCol="0">
                  <a:spAutoFit/>
                </a:bodyPr>
                <a:lstStyle/>
                <a:p>
                  <a:r>
                    <a:rPr lang="en-US" sz="1400" b="1" dirty="0" smtClean="0"/>
                    <a:t>Pine Flat</a:t>
                  </a:r>
                  <a:endParaRPr lang="en-US" sz="1400" b="1" dirty="0"/>
                </a:p>
              </p:txBody>
            </p:sp>
            <p:sp>
              <p:nvSpPr>
                <p:cNvPr id="238" name="TextBox 237"/>
                <p:cNvSpPr txBox="1"/>
                <p:nvPr/>
              </p:nvSpPr>
              <p:spPr>
                <a:xfrm>
                  <a:off x="2224279" y="4030424"/>
                  <a:ext cx="1704337" cy="307777"/>
                </a:xfrm>
                <a:prstGeom prst="rect">
                  <a:avLst/>
                </a:prstGeom>
                <a:noFill/>
              </p:spPr>
              <p:txBody>
                <a:bodyPr wrap="square" rtlCol="0">
                  <a:spAutoFit/>
                </a:bodyPr>
                <a:lstStyle/>
                <a:p>
                  <a:r>
                    <a:rPr lang="en-US" sz="1400" b="1" dirty="0" smtClean="0"/>
                    <a:t>Isabella</a:t>
                  </a:r>
                  <a:endParaRPr lang="en-US" sz="1400" b="1" dirty="0"/>
                </a:p>
              </p:txBody>
            </p:sp>
          </p:grpSp>
        </p:grpSp>
        <p:grpSp>
          <p:nvGrpSpPr>
            <p:cNvPr id="192" name="Group 191"/>
            <p:cNvGrpSpPr/>
            <p:nvPr/>
          </p:nvGrpSpPr>
          <p:grpSpPr>
            <a:xfrm>
              <a:off x="3425283" y="1348714"/>
              <a:ext cx="2764017" cy="3061071"/>
              <a:chOff x="3425283" y="1348714"/>
              <a:chExt cx="2764017" cy="3061071"/>
            </a:xfrm>
          </p:grpSpPr>
          <p:sp>
            <p:nvSpPr>
              <p:cNvPr id="193" name="Cloud 192"/>
              <p:cNvSpPr/>
              <p:nvPr/>
            </p:nvSpPr>
            <p:spPr>
              <a:xfrm>
                <a:off x="4350449" y="1348714"/>
                <a:ext cx="620835" cy="551750"/>
              </a:xfrm>
              <a:prstGeom prst="cloud">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4" name="Oval 193"/>
              <p:cNvSpPr/>
              <p:nvPr/>
            </p:nvSpPr>
            <p:spPr>
              <a:xfrm>
                <a:off x="4568758" y="1543035"/>
                <a:ext cx="152400" cy="152400"/>
              </a:xfrm>
              <a:prstGeom prst="ellipse">
                <a:avLst/>
              </a:prstGeom>
              <a:solidFill>
                <a:schemeClr val="accent3">
                  <a:lumMod val="75000"/>
                </a:schemeClr>
              </a:solidFill>
              <a:ln w="6350" cmpd="sng">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95" name="Straight Connector 194"/>
              <p:cNvCxnSpPr/>
              <p:nvPr/>
            </p:nvCxnSpPr>
            <p:spPr>
              <a:xfrm flipH="1">
                <a:off x="3425283" y="1686170"/>
                <a:ext cx="1179689" cy="1005181"/>
              </a:xfrm>
              <a:prstGeom prst="line">
                <a:avLst/>
              </a:prstGeom>
              <a:ln w="19050">
                <a:solidFill>
                  <a:srgbClr val="0000FF"/>
                </a:solidFill>
                <a:prstDash val="dash"/>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p:nvCxnSpPr>
            <p:spPr>
              <a:xfrm flipH="1">
                <a:off x="4025257" y="1706685"/>
                <a:ext cx="593577" cy="1470303"/>
              </a:xfrm>
              <a:prstGeom prst="line">
                <a:avLst/>
              </a:prstGeom>
              <a:ln w="19050">
                <a:solidFill>
                  <a:srgbClr val="0000FF"/>
                </a:solidFill>
                <a:prstDash val="dash"/>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a:endCxn id="199" idx="0"/>
              </p:cNvCxnSpPr>
              <p:nvPr/>
            </p:nvCxnSpPr>
            <p:spPr>
              <a:xfrm flipH="1">
                <a:off x="3430167" y="1695435"/>
                <a:ext cx="1180876" cy="2000447"/>
              </a:xfrm>
              <a:prstGeom prst="line">
                <a:avLst/>
              </a:prstGeom>
              <a:ln w="19050">
                <a:solidFill>
                  <a:srgbClr val="0000FF"/>
                </a:solidFill>
                <a:prstDash val="dash"/>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a:xfrm flipH="1">
                <a:off x="4438676" y="1700392"/>
                <a:ext cx="218324" cy="2704732"/>
              </a:xfrm>
              <a:prstGeom prst="line">
                <a:avLst/>
              </a:prstGeom>
              <a:ln w="19050">
                <a:solidFill>
                  <a:srgbClr val="0000FF"/>
                </a:solidFill>
                <a:prstDash val="dash"/>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a:stCxn id="230" idx="5"/>
              </p:cNvCxnSpPr>
              <p:nvPr/>
            </p:nvCxnSpPr>
            <p:spPr>
              <a:xfrm>
                <a:off x="4698840" y="1673117"/>
                <a:ext cx="337715" cy="2736668"/>
              </a:xfrm>
              <a:prstGeom prst="line">
                <a:avLst/>
              </a:prstGeom>
              <a:ln w="19050">
                <a:solidFill>
                  <a:srgbClr val="0000FF"/>
                </a:solidFill>
                <a:prstDash val="dash"/>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a:stCxn id="230" idx="5"/>
                <a:endCxn id="200" idx="1"/>
              </p:cNvCxnSpPr>
              <p:nvPr/>
            </p:nvCxnSpPr>
            <p:spPr>
              <a:xfrm>
                <a:off x="4698840" y="1673117"/>
                <a:ext cx="1008156" cy="2045083"/>
              </a:xfrm>
              <a:prstGeom prst="line">
                <a:avLst/>
              </a:prstGeom>
              <a:ln w="19050">
                <a:solidFill>
                  <a:srgbClr val="0000FF"/>
                </a:solidFill>
                <a:prstDash val="dash"/>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p:nvCxnSpPr>
            <p:spPr>
              <a:xfrm>
                <a:off x="4698840" y="1673117"/>
                <a:ext cx="1490460" cy="1591069"/>
              </a:xfrm>
              <a:prstGeom prst="line">
                <a:avLst/>
              </a:prstGeom>
              <a:ln w="19050">
                <a:solidFill>
                  <a:srgbClr val="0000FF"/>
                </a:solidFill>
                <a:prstDash val="dash"/>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p:nvCxnSpPr>
            <p:spPr>
              <a:xfrm>
                <a:off x="4726585" y="1648456"/>
                <a:ext cx="1017291" cy="1039690"/>
              </a:xfrm>
              <a:prstGeom prst="line">
                <a:avLst/>
              </a:prstGeom>
              <a:ln w="19050">
                <a:solidFill>
                  <a:srgbClr val="0000FF"/>
                </a:solidFill>
                <a:prstDash val="dash"/>
              </a:ln>
            </p:spPr>
            <p:style>
              <a:lnRef idx="1">
                <a:schemeClr val="accent1"/>
              </a:lnRef>
              <a:fillRef idx="0">
                <a:schemeClr val="accent1"/>
              </a:fillRef>
              <a:effectRef idx="0">
                <a:schemeClr val="accent1"/>
              </a:effectRef>
              <a:fontRef idx="minor">
                <a:schemeClr val="tx1"/>
              </a:fontRef>
            </p:style>
          </p:cxnSp>
        </p:grpSp>
      </p:grpSp>
      <p:grpSp>
        <p:nvGrpSpPr>
          <p:cNvPr id="93" name="Group 92"/>
          <p:cNvGrpSpPr/>
          <p:nvPr/>
        </p:nvGrpSpPr>
        <p:grpSpPr>
          <a:xfrm>
            <a:off x="1882241" y="2340026"/>
            <a:ext cx="6190039" cy="2667557"/>
            <a:chOff x="621231" y="2031097"/>
            <a:chExt cx="6190039" cy="2667557"/>
          </a:xfrm>
        </p:grpSpPr>
        <p:sp>
          <p:nvSpPr>
            <p:cNvPr id="94" name="TextBox 93"/>
            <p:cNvSpPr txBox="1"/>
            <p:nvPr/>
          </p:nvSpPr>
          <p:spPr>
            <a:xfrm>
              <a:off x="5106933" y="2649907"/>
              <a:ext cx="1704337" cy="369332"/>
            </a:xfrm>
            <a:prstGeom prst="rect">
              <a:avLst/>
            </a:prstGeom>
            <a:noFill/>
          </p:spPr>
          <p:txBody>
            <a:bodyPr wrap="square" rtlCol="0">
              <a:spAutoFit/>
            </a:bodyPr>
            <a:lstStyle/>
            <a:p>
              <a:r>
                <a:rPr lang="en-US" dirty="0" smtClean="0"/>
                <a:t>San Joaquin</a:t>
              </a:r>
              <a:endParaRPr lang="en-US" dirty="0"/>
            </a:p>
          </p:txBody>
        </p:sp>
        <p:grpSp>
          <p:nvGrpSpPr>
            <p:cNvPr id="95" name="Group 94"/>
            <p:cNvGrpSpPr/>
            <p:nvPr/>
          </p:nvGrpSpPr>
          <p:grpSpPr>
            <a:xfrm>
              <a:off x="621231" y="2031097"/>
              <a:ext cx="5914249" cy="2667557"/>
              <a:chOff x="621231" y="2031097"/>
              <a:chExt cx="5914249" cy="2667557"/>
            </a:xfrm>
          </p:grpSpPr>
          <p:sp>
            <p:nvSpPr>
              <p:cNvPr id="96" name="Oval 95"/>
              <p:cNvSpPr/>
              <p:nvPr/>
            </p:nvSpPr>
            <p:spPr>
              <a:xfrm>
                <a:off x="4011919" y="2176307"/>
                <a:ext cx="1128297" cy="1689190"/>
              </a:xfrm>
              <a:prstGeom prst="ellipse">
                <a:avLst/>
              </a:prstGeom>
              <a:solidFill>
                <a:schemeClr val="bg1">
                  <a:lumMod val="85000"/>
                  <a:alpha val="42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7" name="Oval 96"/>
              <p:cNvSpPr/>
              <p:nvPr/>
            </p:nvSpPr>
            <p:spPr>
              <a:xfrm rot="16200000">
                <a:off x="3024857" y="3276021"/>
                <a:ext cx="795888" cy="1732795"/>
              </a:xfrm>
              <a:prstGeom prst="ellipse">
                <a:avLst/>
              </a:prstGeom>
              <a:solidFill>
                <a:schemeClr val="bg1">
                  <a:lumMod val="85000"/>
                  <a:alpha val="42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8" name="Oval 97"/>
              <p:cNvSpPr/>
              <p:nvPr/>
            </p:nvSpPr>
            <p:spPr>
              <a:xfrm>
                <a:off x="1717360" y="2176307"/>
                <a:ext cx="1128297" cy="1689190"/>
              </a:xfrm>
              <a:prstGeom prst="ellipse">
                <a:avLst/>
              </a:prstGeom>
              <a:solidFill>
                <a:schemeClr val="bg1">
                  <a:lumMod val="85000"/>
                  <a:alpha val="42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9" name="Oval 98"/>
              <p:cNvSpPr/>
              <p:nvPr/>
            </p:nvSpPr>
            <p:spPr>
              <a:xfrm>
                <a:off x="2668555" y="2856575"/>
                <a:ext cx="152400" cy="152400"/>
              </a:xfrm>
              <a:prstGeom prst="ellipse">
                <a:avLst/>
              </a:prstGeom>
              <a:solidFill>
                <a:srgbClr val="008000"/>
              </a:solidFill>
              <a:ln w="6350" cmpd="sng">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Oval 99"/>
              <p:cNvSpPr/>
              <p:nvPr/>
            </p:nvSpPr>
            <p:spPr>
              <a:xfrm>
                <a:off x="2092957" y="3375468"/>
                <a:ext cx="152400" cy="152400"/>
              </a:xfrm>
              <a:prstGeom prst="ellipse">
                <a:avLst/>
              </a:prstGeom>
              <a:solidFill>
                <a:srgbClr val="008000"/>
              </a:solidFill>
              <a:ln w="6350" cmpd="sng">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Oval 100"/>
              <p:cNvSpPr/>
              <p:nvPr/>
            </p:nvSpPr>
            <p:spPr>
              <a:xfrm>
                <a:off x="4423668" y="3375468"/>
                <a:ext cx="152400" cy="152400"/>
              </a:xfrm>
              <a:prstGeom prst="ellipse">
                <a:avLst/>
              </a:prstGeom>
              <a:solidFill>
                <a:srgbClr val="008000"/>
              </a:solidFill>
              <a:ln w="6350" cmpd="sng">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2" name="Straight Connector 101"/>
              <p:cNvCxnSpPr/>
              <p:nvPr/>
            </p:nvCxnSpPr>
            <p:spPr>
              <a:xfrm flipH="1" flipV="1">
                <a:off x="2213325" y="2475215"/>
                <a:ext cx="455230" cy="457560"/>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flipH="1">
                <a:off x="2234163" y="2421614"/>
                <a:ext cx="2189505" cy="0"/>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a:stCxn id="101" idx="7"/>
              </p:cNvCxnSpPr>
              <p:nvPr/>
            </p:nvCxnSpPr>
            <p:spPr>
              <a:xfrm flipV="1">
                <a:off x="4553750" y="3029257"/>
                <a:ext cx="417785" cy="368529"/>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flipV="1">
                <a:off x="2223039" y="2986657"/>
                <a:ext cx="467834" cy="411129"/>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a:off x="2164923" y="3531311"/>
                <a:ext cx="907291" cy="633067"/>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a:xfrm>
                <a:off x="4567613" y="2472006"/>
                <a:ext cx="350040" cy="427168"/>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flipH="1" flipV="1">
                <a:off x="2163018" y="2497417"/>
                <a:ext cx="6139" cy="878051"/>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a:stCxn id="119" idx="0"/>
              </p:cNvCxnSpPr>
              <p:nvPr/>
            </p:nvCxnSpPr>
            <p:spPr>
              <a:xfrm flipV="1">
                <a:off x="3152648" y="2432876"/>
                <a:ext cx="1285133" cy="1651859"/>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2245357" y="3451668"/>
                <a:ext cx="2178311" cy="0"/>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flipV="1">
                <a:off x="2245357" y="2418124"/>
                <a:ext cx="2192174" cy="1033544"/>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a:xfrm>
                <a:off x="4499780" y="2497814"/>
                <a:ext cx="0" cy="877654"/>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sp>
            <p:nvSpPr>
              <p:cNvPr id="113" name="Oval 112"/>
              <p:cNvSpPr/>
              <p:nvPr/>
            </p:nvSpPr>
            <p:spPr>
              <a:xfrm>
                <a:off x="3710274" y="4090543"/>
                <a:ext cx="152400" cy="152400"/>
              </a:xfrm>
              <a:prstGeom prst="ellipse">
                <a:avLst/>
              </a:prstGeom>
              <a:solidFill>
                <a:srgbClr val="008000"/>
              </a:solidFill>
              <a:ln w="6350" cmpd="sng">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4" name="Straight Connector 113"/>
              <p:cNvCxnSpPr>
                <a:endCxn id="118" idx="7"/>
              </p:cNvCxnSpPr>
              <p:nvPr/>
            </p:nvCxnSpPr>
            <p:spPr>
              <a:xfrm flipH="1">
                <a:off x="3840356" y="3527868"/>
                <a:ext cx="632618" cy="584993"/>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a:endCxn id="113" idx="2"/>
              </p:cNvCxnSpPr>
              <p:nvPr/>
            </p:nvCxnSpPr>
            <p:spPr>
              <a:xfrm flipV="1">
                <a:off x="3220149" y="4166743"/>
                <a:ext cx="490125" cy="3127"/>
              </a:xfrm>
              <a:prstGeom prst="line">
                <a:avLst/>
              </a:prstGeom>
              <a:ln w="19050">
                <a:solidFill>
                  <a:srgbClr val="0000FF"/>
                </a:solidFill>
              </a:ln>
            </p:spPr>
            <p:style>
              <a:lnRef idx="1">
                <a:schemeClr val="accent1"/>
              </a:lnRef>
              <a:fillRef idx="0">
                <a:schemeClr val="accent1"/>
              </a:fillRef>
              <a:effectRef idx="0">
                <a:schemeClr val="accent1"/>
              </a:effectRef>
              <a:fontRef idx="minor">
                <a:schemeClr val="tx1"/>
              </a:fontRef>
            </p:style>
          </p:cxnSp>
          <p:sp>
            <p:nvSpPr>
              <p:cNvPr id="116" name="TextBox 115"/>
              <p:cNvSpPr txBox="1"/>
              <p:nvPr/>
            </p:nvSpPr>
            <p:spPr>
              <a:xfrm>
                <a:off x="621231" y="2813630"/>
                <a:ext cx="1704337" cy="369332"/>
              </a:xfrm>
              <a:prstGeom prst="rect">
                <a:avLst/>
              </a:prstGeom>
              <a:noFill/>
            </p:spPr>
            <p:txBody>
              <a:bodyPr wrap="square" rtlCol="0">
                <a:spAutoFit/>
              </a:bodyPr>
              <a:lstStyle/>
              <a:p>
                <a:r>
                  <a:rPr lang="en-US" dirty="0" smtClean="0"/>
                  <a:t>Sacramento</a:t>
                </a:r>
                <a:endParaRPr lang="en-US" dirty="0"/>
              </a:p>
            </p:txBody>
          </p:sp>
          <p:sp>
            <p:nvSpPr>
              <p:cNvPr id="117" name="TextBox 116"/>
              <p:cNvSpPr txBox="1"/>
              <p:nvPr/>
            </p:nvSpPr>
            <p:spPr>
              <a:xfrm>
                <a:off x="3045309" y="4329322"/>
                <a:ext cx="1704337" cy="369332"/>
              </a:xfrm>
              <a:prstGeom prst="rect">
                <a:avLst/>
              </a:prstGeom>
              <a:noFill/>
            </p:spPr>
            <p:txBody>
              <a:bodyPr wrap="square" rtlCol="0">
                <a:spAutoFit/>
              </a:bodyPr>
              <a:lstStyle/>
              <a:p>
                <a:r>
                  <a:rPr lang="en-US" dirty="0" smtClean="0"/>
                  <a:t>Tulare</a:t>
                </a:r>
                <a:endParaRPr lang="en-US" dirty="0"/>
              </a:p>
            </p:txBody>
          </p:sp>
          <p:sp>
            <p:nvSpPr>
              <p:cNvPr id="118" name="Oval 117"/>
              <p:cNvSpPr/>
              <p:nvPr/>
            </p:nvSpPr>
            <p:spPr>
              <a:xfrm>
                <a:off x="2081676" y="2362657"/>
                <a:ext cx="152400" cy="152400"/>
              </a:xfrm>
              <a:prstGeom prst="ellipse">
                <a:avLst/>
              </a:prstGeom>
              <a:solidFill>
                <a:srgbClr val="008000"/>
              </a:solidFill>
              <a:ln w="6350" cmpd="sng">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Oval 118"/>
              <p:cNvSpPr/>
              <p:nvPr/>
            </p:nvSpPr>
            <p:spPr>
              <a:xfrm>
                <a:off x="3076448" y="4084735"/>
                <a:ext cx="152400" cy="152400"/>
              </a:xfrm>
              <a:prstGeom prst="ellipse">
                <a:avLst/>
              </a:prstGeom>
              <a:solidFill>
                <a:srgbClr val="008000"/>
              </a:solidFill>
              <a:ln w="6350" cmpd="sng">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0" name="Oval 119"/>
              <p:cNvSpPr/>
              <p:nvPr/>
            </p:nvSpPr>
            <p:spPr>
              <a:xfrm>
                <a:off x="4895335" y="2876856"/>
                <a:ext cx="152400" cy="152400"/>
              </a:xfrm>
              <a:prstGeom prst="ellipse">
                <a:avLst/>
              </a:prstGeom>
              <a:solidFill>
                <a:srgbClr val="008000"/>
              </a:solidFill>
              <a:ln w="6350" cmpd="sng">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1" name="Oval 120"/>
              <p:cNvSpPr/>
              <p:nvPr/>
            </p:nvSpPr>
            <p:spPr>
              <a:xfrm>
                <a:off x="4437531" y="2341924"/>
                <a:ext cx="152400" cy="152400"/>
              </a:xfrm>
              <a:prstGeom prst="ellipse">
                <a:avLst/>
              </a:prstGeom>
              <a:solidFill>
                <a:srgbClr val="008000"/>
              </a:solidFill>
              <a:ln w="6350" cmpd="sng">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2" name="TextBox 121"/>
              <p:cNvSpPr txBox="1"/>
              <p:nvPr/>
            </p:nvSpPr>
            <p:spPr>
              <a:xfrm>
                <a:off x="2636737" y="2562702"/>
                <a:ext cx="1704337" cy="307777"/>
              </a:xfrm>
              <a:prstGeom prst="rect">
                <a:avLst/>
              </a:prstGeom>
              <a:noFill/>
            </p:spPr>
            <p:txBody>
              <a:bodyPr wrap="square" rtlCol="0">
                <a:spAutoFit/>
              </a:bodyPr>
              <a:lstStyle/>
              <a:p>
                <a:r>
                  <a:rPr lang="en-US" sz="1400" dirty="0" err="1" smtClean="0"/>
                  <a:t>Almanor</a:t>
                </a:r>
                <a:endParaRPr lang="en-US" sz="1400" dirty="0"/>
              </a:p>
            </p:txBody>
          </p:sp>
          <p:sp>
            <p:nvSpPr>
              <p:cNvPr id="123" name="TextBox 122"/>
              <p:cNvSpPr txBox="1"/>
              <p:nvPr/>
            </p:nvSpPr>
            <p:spPr>
              <a:xfrm>
                <a:off x="1335044" y="2165057"/>
                <a:ext cx="1704337" cy="307777"/>
              </a:xfrm>
              <a:prstGeom prst="rect">
                <a:avLst/>
              </a:prstGeom>
              <a:noFill/>
            </p:spPr>
            <p:txBody>
              <a:bodyPr wrap="square" rtlCol="0">
                <a:spAutoFit/>
              </a:bodyPr>
              <a:lstStyle/>
              <a:p>
                <a:r>
                  <a:rPr lang="en-US" sz="1400" dirty="0" smtClean="0"/>
                  <a:t>Shasta</a:t>
                </a:r>
                <a:endParaRPr lang="en-US" sz="1400" dirty="0"/>
              </a:p>
            </p:txBody>
          </p:sp>
          <p:sp>
            <p:nvSpPr>
              <p:cNvPr id="124" name="TextBox 123"/>
              <p:cNvSpPr txBox="1"/>
              <p:nvPr/>
            </p:nvSpPr>
            <p:spPr>
              <a:xfrm>
                <a:off x="1363642" y="3470043"/>
                <a:ext cx="1704337" cy="307777"/>
              </a:xfrm>
              <a:prstGeom prst="rect">
                <a:avLst/>
              </a:prstGeom>
              <a:noFill/>
            </p:spPr>
            <p:txBody>
              <a:bodyPr wrap="square" rtlCol="0">
                <a:spAutoFit/>
              </a:bodyPr>
              <a:lstStyle/>
              <a:p>
                <a:r>
                  <a:rPr lang="en-US" sz="1400" dirty="0" smtClean="0"/>
                  <a:t>Antelope</a:t>
                </a:r>
                <a:endParaRPr lang="en-US" sz="1400" dirty="0"/>
              </a:p>
            </p:txBody>
          </p:sp>
          <p:sp>
            <p:nvSpPr>
              <p:cNvPr id="125" name="TextBox 124"/>
              <p:cNvSpPr txBox="1"/>
              <p:nvPr/>
            </p:nvSpPr>
            <p:spPr>
              <a:xfrm>
                <a:off x="4479973" y="2031097"/>
                <a:ext cx="1704337" cy="307777"/>
              </a:xfrm>
              <a:prstGeom prst="rect">
                <a:avLst/>
              </a:prstGeom>
              <a:noFill/>
            </p:spPr>
            <p:txBody>
              <a:bodyPr wrap="square" rtlCol="0">
                <a:spAutoFit/>
              </a:bodyPr>
              <a:lstStyle/>
              <a:p>
                <a:r>
                  <a:rPr lang="en-US" sz="1400" dirty="0" smtClean="0"/>
                  <a:t>Don Pedro</a:t>
                </a:r>
                <a:endParaRPr lang="en-US" sz="1400" dirty="0"/>
              </a:p>
            </p:txBody>
          </p:sp>
          <p:sp>
            <p:nvSpPr>
              <p:cNvPr id="126" name="TextBox 125"/>
              <p:cNvSpPr txBox="1"/>
              <p:nvPr/>
            </p:nvSpPr>
            <p:spPr>
              <a:xfrm>
                <a:off x="4522070" y="3419267"/>
                <a:ext cx="1704337" cy="307777"/>
              </a:xfrm>
              <a:prstGeom prst="rect">
                <a:avLst/>
              </a:prstGeom>
              <a:noFill/>
            </p:spPr>
            <p:txBody>
              <a:bodyPr wrap="square" rtlCol="0">
                <a:spAutoFit/>
              </a:bodyPr>
              <a:lstStyle/>
              <a:p>
                <a:r>
                  <a:rPr lang="en-US" sz="1400" dirty="0" smtClean="0"/>
                  <a:t>Buchanan</a:t>
                </a:r>
                <a:endParaRPr lang="en-US" sz="1400" dirty="0"/>
              </a:p>
            </p:txBody>
          </p:sp>
          <p:sp>
            <p:nvSpPr>
              <p:cNvPr id="127" name="TextBox 126"/>
              <p:cNvSpPr txBox="1"/>
              <p:nvPr/>
            </p:nvSpPr>
            <p:spPr>
              <a:xfrm>
                <a:off x="4831143" y="3112557"/>
                <a:ext cx="1704337" cy="307777"/>
              </a:xfrm>
              <a:prstGeom prst="rect">
                <a:avLst/>
              </a:prstGeom>
              <a:noFill/>
            </p:spPr>
            <p:txBody>
              <a:bodyPr wrap="square" rtlCol="0">
                <a:spAutoFit/>
              </a:bodyPr>
              <a:lstStyle/>
              <a:p>
                <a:r>
                  <a:rPr lang="en-US" sz="1400" dirty="0" smtClean="0"/>
                  <a:t>New </a:t>
                </a:r>
                <a:r>
                  <a:rPr lang="en-US" sz="1400" dirty="0" err="1" smtClean="0"/>
                  <a:t>Melones</a:t>
                </a:r>
                <a:endParaRPr lang="en-US" sz="1400" dirty="0"/>
              </a:p>
            </p:txBody>
          </p:sp>
          <p:sp>
            <p:nvSpPr>
              <p:cNvPr id="128" name="TextBox 127"/>
              <p:cNvSpPr txBox="1"/>
              <p:nvPr/>
            </p:nvSpPr>
            <p:spPr>
              <a:xfrm>
                <a:off x="3897477" y="4084710"/>
                <a:ext cx="1704337" cy="307777"/>
              </a:xfrm>
              <a:prstGeom prst="rect">
                <a:avLst/>
              </a:prstGeom>
              <a:noFill/>
            </p:spPr>
            <p:txBody>
              <a:bodyPr wrap="square" rtlCol="0">
                <a:spAutoFit/>
              </a:bodyPr>
              <a:lstStyle/>
              <a:p>
                <a:r>
                  <a:rPr lang="en-US" sz="1400" dirty="0" smtClean="0"/>
                  <a:t>Pine Flat</a:t>
                </a:r>
                <a:endParaRPr lang="en-US" sz="1400" dirty="0"/>
              </a:p>
            </p:txBody>
          </p:sp>
          <p:sp>
            <p:nvSpPr>
              <p:cNvPr id="129" name="TextBox 128"/>
              <p:cNvSpPr txBox="1"/>
              <p:nvPr/>
            </p:nvSpPr>
            <p:spPr>
              <a:xfrm>
                <a:off x="2224279" y="4030424"/>
                <a:ext cx="1704337" cy="307777"/>
              </a:xfrm>
              <a:prstGeom prst="rect">
                <a:avLst/>
              </a:prstGeom>
              <a:noFill/>
            </p:spPr>
            <p:txBody>
              <a:bodyPr wrap="square" rtlCol="0">
                <a:spAutoFit/>
              </a:bodyPr>
              <a:lstStyle/>
              <a:p>
                <a:r>
                  <a:rPr lang="en-US" sz="1400" dirty="0" smtClean="0"/>
                  <a:t>Isabella</a:t>
                </a:r>
                <a:endParaRPr lang="en-US" sz="1400" dirty="0"/>
              </a:p>
            </p:txBody>
          </p:sp>
        </p:grpSp>
      </p:grpSp>
      <p:sp>
        <p:nvSpPr>
          <p:cNvPr id="130" name="TextBox 129">
            <a:extLst>
              <a:ext uri="{FF2B5EF4-FFF2-40B4-BE49-F238E27FC236}">
                <a16:creationId xmlns="" xmlns:a16="http://schemas.microsoft.com/office/drawing/2014/main" id="{066E7B84-0A80-8247-BA7C-6EC34EDEB2C2}"/>
              </a:ext>
            </a:extLst>
          </p:cNvPr>
          <p:cNvSpPr txBox="1"/>
          <p:nvPr/>
        </p:nvSpPr>
        <p:spPr>
          <a:xfrm>
            <a:off x="7126287" y="2116303"/>
            <a:ext cx="1650951" cy="830997"/>
          </a:xfrm>
          <a:prstGeom prst="rect">
            <a:avLst/>
          </a:prstGeom>
          <a:noFill/>
        </p:spPr>
        <p:txBody>
          <a:bodyPr wrap="square" rtlCol="0">
            <a:spAutoFit/>
          </a:bodyPr>
          <a:lstStyle/>
          <a:p>
            <a:r>
              <a:rPr lang="en-US" sz="1200" dirty="0"/>
              <a:t>A </a:t>
            </a:r>
            <a:r>
              <a:rPr lang="en-US" sz="1200" dirty="0" smtClean="0"/>
              <a:t>weight (partial correlation) </a:t>
            </a:r>
            <a:r>
              <a:rPr lang="en-US" sz="1200" dirty="0"/>
              <a:t>is</a:t>
            </a:r>
            <a:br>
              <a:rPr lang="en-US" sz="1200" dirty="0"/>
            </a:br>
            <a:r>
              <a:rPr lang="en-US" sz="1200" dirty="0"/>
              <a:t>associated with each edge in the network</a:t>
            </a:r>
          </a:p>
        </p:txBody>
      </p:sp>
      <p:cxnSp>
        <p:nvCxnSpPr>
          <p:cNvPr id="131" name="Curved Connector 130">
            <a:extLst>
              <a:ext uri="{FF2B5EF4-FFF2-40B4-BE49-F238E27FC236}">
                <a16:creationId xmlns="" xmlns:a16="http://schemas.microsoft.com/office/drawing/2014/main" id="{36CF5D91-03EB-2842-A638-D8C8C031B402}"/>
              </a:ext>
            </a:extLst>
          </p:cNvPr>
          <p:cNvCxnSpPr>
            <a:cxnSpLocks/>
          </p:cNvCxnSpPr>
          <p:nvPr/>
        </p:nvCxnSpPr>
        <p:spPr>
          <a:xfrm rot="10800000" flipV="1">
            <a:off x="6156345" y="2501903"/>
            <a:ext cx="992073" cy="435452"/>
          </a:xfrm>
          <a:prstGeom prst="curvedConnector3">
            <a:avLst/>
          </a:prstGeom>
          <a:ln>
            <a:tailEnd type="triangle"/>
          </a:ln>
        </p:spPr>
        <p:style>
          <a:lnRef idx="2">
            <a:schemeClr val="accent1"/>
          </a:lnRef>
          <a:fillRef idx="0">
            <a:schemeClr val="accent1"/>
          </a:fillRef>
          <a:effectRef idx="1">
            <a:schemeClr val="accent1"/>
          </a:effectRef>
          <a:fontRef idx="minor">
            <a:schemeClr val="tx1"/>
          </a:fontRef>
        </p:style>
      </p:cxnSp>
      <p:sp>
        <p:nvSpPr>
          <p:cNvPr id="3" name="Left Brace 2"/>
          <p:cNvSpPr/>
          <p:nvPr/>
        </p:nvSpPr>
        <p:spPr>
          <a:xfrm>
            <a:off x="1492043" y="2692526"/>
            <a:ext cx="319410" cy="2169426"/>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32" name="Left Brace 131"/>
          <p:cNvSpPr/>
          <p:nvPr/>
        </p:nvSpPr>
        <p:spPr>
          <a:xfrm>
            <a:off x="1469693" y="1238164"/>
            <a:ext cx="353517" cy="1422299"/>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33" name="TextBox 132"/>
          <p:cNvSpPr txBox="1"/>
          <p:nvPr/>
        </p:nvSpPr>
        <p:spPr>
          <a:xfrm>
            <a:off x="86346" y="1253347"/>
            <a:ext cx="1423517" cy="1261884"/>
          </a:xfrm>
          <a:prstGeom prst="rect">
            <a:avLst/>
          </a:prstGeom>
          <a:noFill/>
        </p:spPr>
        <p:txBody>
          <a:bodyPr wrap="square" rtlCol="0">
            <a:spAutoFit/>
          </a:bodyPr>
          <a:lstStyle/>
          <a:p>
            <a:r>
              <a:rPr lang="en-US" sz="1900" dirty="0" smtClean="0"/>
              <a:t>Summarizes influence of external variables </a:t>
            </a:r>
          </a:p>
        </p:txBody>
      </p:sp>
      <p:sp>
        <p:nvSpPr>
          <p:cNvPr id="134" name="TextBox 5"/>
          <p:cNvSpPr txBox="1">
            <a:spLocks noChangeArrowheads="1"/>
          </p:cNvSpPr>
          <p:nvPr/>
        </p:nvSpPr>
        <p:spPr bwMode="auto">
          <a:xfrm>
            <a:off x="465147" y="6010637"/>
            <a:ext cx="7120220" cy="800219"/>
          </a:xfrm>
          <a:prstGeom prst="rect">
            <a:avLst/>
          </a:prstGeom>
          <a:noFill/>
          <a:ln w="9525">
            <a:noFill/>
            <a:miter lim="800000"/>
            <a:headEnd/>
            <a:tailEnd/>
          </a:ln>
        </p:spPr>
        <p:txBody>
          <a:bodyPr wrap="square">
            <a:spAutoFit/>
          </a:bodyPr>
          <a:lstStyle/>
          <a:p>
            <a:pPr algn="ctr" defTabSz="914400"/>
            <a:r>
              <a:rPr lang="en-US" i="1" dirty="0" smtClean="0">
                <a:latin typeface="Arial"/>
                <a:cs typeface="Arial"/>
              </a:rPr>
              <a:t>https</a:t>
            </a:r>
            <a:r>
              <a:rPr lang="en-US" i="1" dirty="0">
                <a:latin typeface="Arial"/>
                <a:cs typeface="Arial"/>
              </a:rPr>
              <a:t>://</a:t>
            </a:r>
            <a:r>
              <a:rPr lang="en-US" i="1" dirty="0" err="1">
                <a:latin typeface="Arial"/>
                <a:cs typeface="Arial"/>
              </a:rPr>
              <a:t>github.com</a:t>
            </a:r>
            <a:r>
              <a:rPr lang="en-US" i="1" dirty="0">
                <a:latin typeface="Arial"/>
                <a:cs typeface="Arial"/>
              </a:rPr>
              <a:t>/</a:t>
            </a:r>
            <a:r>
              <a:rPr lang="en-US" i="1" dirty="0" err="1">
                <a:latin typeface="Arial"/>
                <a:cs typeface="Arial"/>
              </a:rPr>
              <a:t>armeentaeb</a:t>
            </a:r>
            <a:r>
              <a:rPr lang="en-US" i="1" dirty="0">
                <a:latin typeface="Arial"/>
                <a:cs typeface="Arial"/>
              </a:rPr>
              <a:t>/WRR-Reservoir </a:t>
            </a:r>
          </a:p>
          <a:p>
            <a:pPr marL="457200" indent="-457200" defTabSz="914400">
              <a:buFont typeface="Arial" charset="0"/>
              <a:buChar char="•"/>
            </a:pPr>
            <a:endParaRPr lang="en-US" sz="2800" i="1" dirty="0">
              <a:solidFill>
                <a:srgbClr val="000000"/>
              </a:solidFill>
              <a:latin typeface="Arial"/>
              <a:cs typeface="Arial"/>
            </a:endParaRPr>
          </a:p>
        </p:txBody>
      </p:sp>
      <p:sp>
        <p:nvSpPr>
          <p:cNvPr id="7" name="Slide Number Placeholder 6"/>
          <p:cNvSpPr>
            <a:spLocks noGrp="1"/>
          </p:cNvSpPr>
          <p:nvPr>
            <p:ph type="sldNum" sz="quarter" idx="12"/>
          </p:nvPr>
        </p:nvSpPr>
        <p:spPr/>
        <p:txBody>
          <a:bodyPr/>
          <a:lstStyle/>
          <a:p>
            <a:pPr>
              <a:defRPr/>
            </a:pPr>
            <a:fld id="{2BAF0491-2AB4-2547-8270-FE3A17C86A8A}" type="slidenum">
              <a:rPr lang="en-US" smtClean="0"/>
              <a:pPr>
                <a:defRPr/>
              </a:pPr>
              <a:t>8</a:t>
            </a:fld>
            <a:endParaRPr lang="en-US" dirty="0"/>
          </a:p>
        </p:txBody>
      </p:sp>
    </p:spTree>
    <p:extLst>
      <p:ext uri="{BB962C8B-B14F-4D97-AF65-F5344CB8AC3E}">
        <p14:creationId xmlns:p14="http://schemas.microsoft.com/office/powerpoint/2010/main" val="559952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3"/>
                                        </p:tgtEl>
                                        <p:attrNameLst>
                                          <p:attrName>style.visibility</p:attrName>
                                        </p:attrNameLst>
                                      </p:cBhvr>
                                      <p:to>
                                        <p:strVal val="visible"/>
                                      </p:to>
                                    </p:set>
                                  </p:childTnLst>
                                  <p:subTnLst>
                                    <p:set>
                                      <p:cBhvr override="childStyle">
                                        <p:cTn dur="1" fill="hold" display="0" masterRel="nextClick" afterEffect="1"/>
                                        <p:tgtEl>
                                          <p:spTgt spid="93"/>
                                        </p:tgtEl>
                                        <p:attrNameLst>
                                          <p:attrName>style.visibility</p:attrName>
                                        </p:attrNameLst>
                                      </p:cBhvr>
                                      <p:to>
                                        <p:strVal val="hidden"/>
                                      </p:to>
                                    </p:set>
                                  </p:sub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8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0"/>
                                        </p:tgtEl>
                                        <p:attrNameLst>
                                          <p:attrName>style.visibility</p:attrName>
                                        </p:attrNameLst>
                                      </p:cBhvr>
                                      <p:to>
                                        <p:strVal val="visible"/>
                                      </p:to>
                                    </p:set>
                                  </p:childTnLst>
                                  <p:subTnLst>
                                    <p:set>
                                      <p:cBhvr override="childStyle">
                                        <p:cTn dur="1" fill="hold" display="0" masterRel="nextClick" afterEffect="1"/>
                                        <p:tgtEl>
                                          <p:spTgt spid="130"/>
                                        </p:tgtEl>
                                        <p:attrNameLst>
                                          <p:attrName>style.visibility</p:attrName>
                                        </p:attrNameLst>
                                      </p:cBhvr>
                                      <p:to>
                                        <p:strVal val="hidden"/>
                                      </p:to>
                                    </p:set>
                                  </p:subTnLst>
                                </p:cTn>
                              </p:par>
                              <p:par>
                                <p:cTn id="15" presetID="1" presetClass="entr" presetSubtype="0" fill="hold" nodeType="withEffect">
                                  <p:stCondLst>
                                    <p:cond delay="0"/>
                                  </p:stCondLst>
                                  <p:childTnLst>
                                    <p:set>
                                      <p:cBhvr>
                                        <p:cTn id="16" dur="1" fill="hold">
                                          <p:stCondLst>
                                            <p:cond delay="0"/>
                                          </p:stCondLst>
                                        </p:cTn>
                                        <p:tgtEl>
                                          <p:spTgt spid="131"/>
                                        </p:tgtEl>
                                        <p:attrNameLst>
                                          <p:attrName>style.visibility</p:attrName>
                                        </p:attrNameLst>
                                      </p:cBhvr>
                                      <p:to>
                                        <p:strVal val="visible"/>
                                      </p:to>
                                    </p:set>
                                  </p:childTnLst>
                                  <p:subTnLst>
                                    <p:set>
                                      <p:cBhvr override="childStyle">
                                        <p:cTn dur="1" fill="hold" display="0" masterRel="nextClick" afterEffect="1"/>
                                        <p:tgtEl>
                                          <p:spTgt spid="131"/>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9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92"/>
                                        </p:tgtEl>
                                        <p:attrNameLst>
                                          <p:attrName>style.visibility</p:attrName>
                                        </p:attrNameLst>
                                      </p:cBhvr>
                                      <p:to>
                                        <p:strVal val="visible"/>
                                      </p:to>
                                    </p:set>
                                  </p:childTnLst>
                                  <p:subTnLst>
                                    <p:set>
                                      <p:cBhvr override="childStyle">
                                        <p:cTn dur="1" fill="hold" display="0" masterRel="nextClick" afterEffect="1"/>
                                        <p:tgtEl>
                                          <p:spTgt spid="92"/>
                                        </p:tgtEl>
                                        <p:attrNameLst>
                                          <p:attrName>style.visibility</p:attrName>
                                        </p:attrNameLst>
                                      </p:cBhvr>
                                      <p:to>
                                        <p:strVal val="hidden"/>
                                      </p:to>
                                    </p:set>
                                  </p:sub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34"/>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1" nodeType="clickEffect">
                                  <p:stCondLst>
                                    <p:cond delay="0"/>
                                  </p:stCondLst>
                                  <p:childTnLst>
                                    <p:set>
                                      <p:cBhvr>
                                        <p:cTn id="44" dur="1" fill="hold">
                                          <p:stCondLst>
                                            <p:cond delay="0"/>
                                          </p:stCondLst>
                                        </p:cTn>
                                        <p:tgtEl>
                                          <p:spTgt spid="1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92" grpId="0"/>
      <p:bldP spid="4" grpId="0"/>
      <p:bldP spid="180" grpId="0"/>
      <p:bldP spid="130" grpId="0"/>
      <p:bldP spid="3" grpId="0" animBg="1"/>
      <p:bldP spid="132" grpId="0" animBg="1"/>
      <p:bldP spid="133" grpId="0"/>
      <p:bldP spid="134" grpId="0"/>
      <p:bldP spid="134"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80436" y="10245"/>
            <a:ext cx="7478997" cy="879833"/>
          </a:xfrm>
        </p:spPr>
        <p:txBody>
          <a:bodyPr/>
          <a:lstStyle/>
          <a:p>
            <a:r>
              <a:rPr lang="en-US" sz="3000" dirty="0" smtClean="0"/>
              <a:t>Our Model Works</a:t>
            </a:r>
            <a:endParaRPr lang="en-US" sz="3000" dirty="0"/>
          </a:p>
        </p:txBody>
      </p:sp>
      <p:sp>
        <p:nvSpPr>
          <p:cNvPr id="3" name="Left Brace 2"/>
          <p:cNvSpPr/>
          <p:nvPr/>
        </p:nvSpPr>
        <p:spPr>
          <a:xfrm rot="10800000">
            <a:off x="7169926" y="1090132"/>
            <a:ext cx="325747" cy="870653"/>
          </a:xfrm>
          <a:prstGeom prst="leftBrace">
            <a:avLst/>
          </a:prstGeom>
          <a:ln w="57150" cmpd="sng">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srgbClr val="000000"/>
              </a:solidFill>
            </a:endParaRPr>
          </a:p>
        </p:txBody>
      </p:sp>
      <p:sp>
        <p:nvSpPr>
          <p:cNvPr id="5" name="TextBox 4"/>
          <p:cNvSpPr txBox="1"/>
          <p:nvPr/>
        </p:nvSpPr>
        <p:spPr>
          <a:xfrm>
            <a:off x="7937511" y="1090133"/>
            <a:ext cx="921922" cy="1015663"/>
          </a:xfrm>
          <a:prstGeom prst="rect">
            <a:avLst/>
          </a:prstGeom>
          <a:noFill/>
        </p:spPr>
        <p:txBody>
          <a:bodyPr wrap="none" rtlCol="0">
            <a:spAutoFit/>
          </a:bodyPr>
          <a:lstStyle/>
          <a:p>
            <a:r>
              <a:rPr lang="en-US" sz="2000" dirty="0" smtClean="0"/>
              <a:t>R</a:t>
            </a:r>
            <a:r>
              <a:rPr lang="en-US" sz="2000" baseline="30000" dirty="0" smtClean="0"/>
              <a:t>2</a:t>
            </a:r>
            <a:r>
              <a:rPr lang="en-US" sz="2000" dirty="0" smtClean="0"/>
              <a:t> now</a:t>
            </a:r>
            <a:br>
              <a:rPr lang="en-US" sz="2000" dirty="0" smtClean="0"/>
            </a:br>
            <a:r>
              <a:rPr lang="en-US" sz="2000" dirty="0" smtClean="0"/>
              <a:t>closer</a:t>
            </a:r>
            <a:r>
              <a:rPr lang="en-US" sz="2000" dirty="0"/>
              <a:t> </a:t>
            </a:r>
            <a:endParaRPr lang="en-US" sz="2000" dirty="0" smtClean="0"/>
          </a:p>
          <a:p>
            <a:r>
              <a:rPr lang="en-US" sz="2000" dirty="0" smtClean="0"/>
              <a:t>to 1</a:t>
            </a:r>
            <a:endParaRPr lang="en-US" sz="2000" dirty="0"/>
          </a:p>
        </p:txBody>
      </p:sp>
      <p:pic>
        <p:nvPicPr>
          <p:cNvPr id="8" name="Picture 7" descr="r2-before-after.ai"/>
          <p:cNvPicPr>
            <a:picLocks noChangeAspect="1"/>
          </p:cNvPicPr>
          <p:nvPr/>
        </p:nvPicPr>
        <p:blipFill rotWithShape="1">
          <a:blip r:embed="rId3">
            <a:extLst>
              <a:ext uri="{28A0092B-C50C-407E-A947-70E740481C1C}">
                <a14:useLocalDpi xmlns:a14="http://schemas.microsoft.com/office/drawing/2010/main" val="0"/>
              </a:ext>
            </a:extLst>
          </a:blip>
          <a:srcRect l="8455" t="17740" r="10221" b="17125"/>
          <a:stretch/>
        </p:blipFill>
        <p:spPr>
          <a:xfrm>
            <a:off x="1725691" y="956575"/>
            <a:ext cx="5327427" cy="4266859"/>
          </a:xfrm>
          <a:prstGeom prst="rect">
            <a:avLst/>
          </a:prstGeom>
        </p:spPr>
      </p:pic>
      <p:sp>
        <p:nvSpPr>
          <p:cNvPr id="9" name="TextBox 8"/>
          <p:cNvSpPr txBox="1"/>
          <p:nvPr/>
        </p:nvSpPr>
        <p:spPr>
          <a:xfrm>
            <a:off x="2918619" y="679275"/>
            <a:ext cx="3446521" cy="369332"/>
          </a:xfrm>
          <a:prstGeom prst="rect">
            <a:avLst/>
          </a:prstGeom>
          <a:noFill/>
        </p:spPr>
        <p:txBody>
          <a:bodyPr wrap="none" rtlCol="0">
            <a:spAutoFit/>
          </a:bodyPr>
          <a:lstStyle/>
          <a:p>
            <a:r>
              <a:rPr lang="en-US" b="1" dirty="0" smtClean="0"/>
              <a:t>Goodness of Fit for Each Reservoir</a:t>
            </a:r>
            <a:endParaRPr lang="en-US" b="1" dirty="0"/>
          </a:p>
        </p:txBody>
      </p:sp>
      <p:sp>
        <p:nvSpPr>
          <p:cNvPr id="10" name="Content Placeholder 9"/>
          <p:cNvSpPr>
            <a:spLocks noGrp="1"/>
          </p:cNvSpPr>
          <p:nvPr>
            <p:ph idx="1"/>
          </p:nvPr>
        </p:nvSpPr>
        <p:spPr>
          <a:xfrm>
            <a:off x="527080" y="5408702"/>
            <a:ext cx="8229600" cy="800300"/>
          </a:xfrm>
        </p:spPr>
        <p:txBody>
          <a:bodyPr/>
          <a:lstStyle/>
          <a:p>
            <a:pPr marL="0" indent="0">
              <a:buNone/>
            </a:pPr>
            <a:r>
              <a:rPr lang="en-US" sz="2000" dirty="0" smtClean="0"/>
              <a:t>All but two reservoirs show better fit (green shaded triangle) Many show vast improvements (shaded rectangle)</a:t>
            </a:r>
            <a:endParaRPr lang="en-US" sz="2000" dirty="0"/>
          </a:p>
        </p:txBody>
      </p:sp>
      <p:sp>
        <p:nvSpPr>
          <p:cNvPr id="11" name="TextBox 10"/>
          <p:cNvSpPr txBox="1"/>
          <p:nvPr/>
        </p:nvSpPr>
        <p:spPr>
          <a:xfrm>
            <a:off x="88536" y="1467969"/>
            <a:ext cx="1126430" cy="707886"/>
          </a:xfrm>
          <a:prstGeom prst="rect">
            <a:avLst/>
          </a:prstGeom>
          <a:noFill/>
        </p:spPr>
        <p:txBody>
          <a:bodyPr wrap="none" rtlCol="0">
            <a:spAutoFit/>
          </a:bodyPr>
          <a:lstStyle/>
          <a:p>
            <a:r>
              <a:rPr lang="en-US" sz="2000" dirty="0" smtClean="0"/>
              <a:t>Larger R</a:t>
            </a:r>
            <a:r>
              <a:rPr lang="en-US" sz="2000" baseline="30000" dirty="0" smtClean="0"/>
              <a:t>2</a:t>
            </a:r>
            <a:endParaRPr lang="en-US" sz="2000" dirty="0"/>
          </a:p>
          <a:p>
            <a:r>
              <a:rPr lang="en-US" sz="2000" dirty="0" smtClean="0"/>
              <a:t>is better</a:t>
            </a:r>
          </a:p>
        </p:txBody>
      </p:sp>
      <p:cxnSp>
        <p:nvCxnSpPr>
          <p:cNvPr id="12" name="Straight Arrow Connector 11"/>
          <p:cNvCxnSpPr/>
          <p:nvPr/>
        </p:nvCxnSpPr>
        <p:spPr>
          <a:xfrm flipV="1">
            <a:off x="1608880" y="1090133"/>
            <a:ext cx="0" cy="1749468"/>
          </a:xfrm>
          <a:prstGeom prst="straightConnector1">
            <a:avLst/>
          </a:prstGeom>
          <a:ln w="57150" cmpd="sng">
            <a:solidFill>
              <a:schemeClr val="accent1">
                <a:lumMod val="75000"/>
              </a:schemeClr>
            </a:solidFill>
            <a:tailEnd type="arrow"/>
          </a:ln>
        </p:spPr>
        <p:style>
          <a:lnRef idx="2">
            <a:schemeClr val="accent1"/>
          </a:lnRef>
          <a:fillRef idx="0">
            <a:schemeClr val="accent1"/>
          </a:fillRef>
          <a:effectRef idx="1">
            <a:schemeClr val="accent1"/>
          </a:effectRef>
          <a:fontRef idx="minor">
            <a:schemeClr val="tx1"/>
          </a:fontRef>
        </p:style>
      </p:cxnSp>
      <p:sp>
        <p:nvSpPr>
          <p:cNvPr id="7" name="Slide Number Placeholder 6"/>
          <p:cNvSpPr>
            <a:spLocks noGrp="1"/>
          </p:cNvSpPr>
          <p:nvPr>
            <p:ph type="sldNum" sz="quarter" idx="12"/>
          </p:nvPr>
        </p:nvSpPr>
        <p:spPr/>
        <p:txBody>
          <a:bodyPr/>
          <a:lstStyle/>
          <a:p>
            <a:pPr>
              <a:defRPr/>
            </a:pPr>
            <a:fld id="{2BAF0491-2AB4-2547-8270-FE3A17C86A8A}" type="slidenum">
              <a:rPr lang="en-US" smtClean="0"/>
              <a:pPr>
                <a:defRPr/>
              </a:pPr>
              <a:t>9</a:t>
            </a:fld>
            <a:endParaRPr lang="en-US" dirty="0"/>
          </a:p>
        </p:txBody>
      </p:sp>
    </p:spTree>
    <p:extLst>
      <p:ext uri="{BB962C8B-B14F-4D97-AF65-F5344CB8AC3E}">
        <p14:creationId xmlns:p14="http://schemas.microsoft.com/office/powerpoint/2010/main" val="1763495854"/>
      </p:ext>
    </p:extLst>
  </p:cSld>
  <p:clrMapOvr>
    <a:masterClrMapping/>
  </p:clrMapOvr>
  <p:timing>
    <p:tnLst>
      <p:par>
        <p:cTn id="1" dur="indefinite" restart="never" nodeType="tmRoot"/>
      </p:par>
    </p:tnLst>
  </p:timing>
</p:sld>
</file>

<file path=ppt/theme/theme1.xml><?xml version="1.0" encoding="utf-8"?>
<a:theme xmlns:a="http://schemas.openxmlformats.org/drawingml/2006/main" name="Caltech THEME 01">
  <a:themeElements>
    <a:clrScheme name="Custom 1">
      <a:dk1>
        <a:srgbClr val="000000"/>
      </a:dk1>
      <a:lt1>
        <a:srgbClr val="FFFFFF"/>
      </a:lt1>
      <a:dk2>
        <a:srgbClr val="76777B"/>
      </a:dk2>
      <a:lt2>
        <a:srgbClr val="EEECE1"/>
      </a:lt2>
      <a:accent1>
        <a:srgbClr val="FF6E1E"/>
      </a:accent1>
      <a:accent2>
        <a:srgbClr val="C8C8C8"/>
      </a:accent2>
      <a:accent3>
        <a:srgbClr val="AAA99F"/>
      </a:accent3>
      <a:accent4>
        <a:srgbClr val="7A303F"/>
      </a:accent4>
      <a:accent5>
        <a:srgbClr val="00AFAB"/>
      </a:accent5>
      <a:accent6>
        <a:srgbClr val="849895"/>
      </a:accent6>
      <a:hlink>
        <a:srgbClr val="24679D"/>
      </a:hlink>
      <a:folHlink>
        <a:srgbClr val="5A7D25"/>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 id="{192DCCC4-4389-8C4C-978D-F8175CBAAA8F}" vid="{9266D248-4AAB-DF4F-84D0-DB4BCC198CC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Caltech-PPT-Template_Option-01-2017RV</Template>
  <TotalTime>5497</TotalTime>
  <Words>2213</Words>
  <Application>Microsoft Macintosh PowerPoint</Application>
  <PresentationFormat>On-screen Show (4:3)</PresentationFormat>
  <Paragraphs>279</Paragraphs>
  <Slides>22</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Helvetica Neue</vt:lpstr>
      <vt:lpstr>ＭＳ Ｐゴシック</vt:lpstr>
      <vt:lpstr>Roboto</vt:lpstr>
      <vt:lpstr>Caltech THEME 01</vt:lpstr>
      <vt:lpstr>From Data Science to Hydrology:  California Reservoirs During Drought</vt:lpstr>
      <vt:lpstr>Drought in California</vt:lpstr>
      <vt:lpstr>Catastrophic</vt:lpstr>
      <vt:lpstr>Physics-Based Models Exclude Reservoirs</vt:lpstr>
      <vt:lpstr>Scientific Objectives</vt:lpstr>
      <vt:lpstr>PowerPoint Presentation</vt:lpstr>
      <vt:lpstr>Classical Statistical Methods Fail</vt:lpstr>
      <vt:lpstr>Network with Latent Variables</vt:lpstr>
      <vt:lpstr>Our Model Works</vt:lpstr>
      <vt:lpstr>Model Output</vt:lpstr>
      <vt:lpstr>Exploring Network Edges</vt:lpstr>
      <vt:lpstr>Latent Variables of Reservoirs</vt:lpstr>
      <vt:lpstr>Implications I</vt:lpstr>
      <vt:lpstr>Implications II</vt:lpstr>
      <vt:lpstr>Model Accurately Predicted</vt:lpstr>
      <vt:lpstr>Implication III</vt:lpstr>
      <vt:lpstr>Summary and Ongoing Work</vt:lpstr>
      <vt:lpstr>Relevant Papers</vt:lpstr>
      <vt:lpstr>SEED Insights</vt:lpstr>
      <vt:lpstr>Thank You!</vt:lpstr>
      <vt:lpstr>Backup Slides</vt:lpstr>
      <vt:lpstr>Magic of Convex Optimization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72</cp:revision>
  <dcterms:created xsi:type="dcterms:W3CDTF">2017-04-26T21:11:07Z</dcterms:created>
  <dcterms:modified xsi:type="dcterms:W3CDTF">2019-12-30T17:30:24Z</dcterms:modified>
</cp:coreProperties>
</file>

<file path=docProps/thumbnail.jpeg>
</file>